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45"/>
  </p:notesMasterIdLst>
  <p:handoutMasterIdLst>
    <p:handoutMasterId r:id="rId46"/>
  </p:handoutMasterIdLst>
  <p:sldIdLst>
    <p:sldId id="256" r:id="rId2"/>
    <p:sldId id="265" r:id="rId3"/>
    <p:sldId id="262" r:id="rId4"/>
    <p:sldId id="261" r:id="rId5"/>
    <p:sldId id="259" r:id="rId6"/>
    <p:sldId id="273" r:id="rId7"/>
    <p:sldId id="263" r:id="rId8"/>
    <p:sldId id="264" r:id="rId9"/>
    <p:sldId id="258" r:id="rId10"/>
    <p:sldId id="267" r:id="rId11"/>
    <p:sldId id="317" r:id="rId12"/>
    <p:sldId id="276" r:id="rId13"/>
    <p:sldId id="281" r:id="rId14"/>
    <p:sldId id="280" r:id="rId15"/>
    <p:sldId id="279" r:id="rId16"/>
    <p:sldId id="292" r:id="rId17"/>
    <p:sldId id="293" r:id="rId18"/>
    <p:sldId id="291" r:id="rId19"/>
    <p:sldId id="288" r:id="rId20"/>
    <p:sldId id="290" r:id="rId21"/>
    <p:sldId id="289" r:id="rId22"/>
    <p:sldId id="278" r:id="rId23"/>
    <p:sldId id="298" r:id="rId24"/>
    <p:sldId id="297" r:id="rId25"/>
    <p:sldId id="296" r:id="rId26"/>
    <p:sldId id="295" r:id="rId27"/>
    <p:sldId id="302" r:id="rId28"/>
    <p:sldId id="301" r:id="rId29"/>
    <p:sldId id="300" r:id="rId30"/>
    <p:sldId id="294" r:id="rId31"/>
    <p:sldId id="304" r:id="rId32"/>
    <p:sldId id="303" r:id="rId33"/>
    <p:sldId id="306" r:id="rId34"/>
    <p:sldId id="305" r:id="rId35"/>
    <p:sldId id="312" r:id="rId36"/>
    <p:sldId id="311" r:id="rId37"/>
    <p:sldId id="310" r:id="rId38"/>
    <p:sldId id="309" r:id="rId39"/>
    <p:sldId id="314" r:id="rId40"/>
    <p:sldId id="315" r:id="rId41"/>
    <p:sldId id="313" r:id="rId42"/>
    <p:sldId id="316" r:id="rId43"/>
    <p:sldId id="299" r:id="rId4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6" autoAdjust="0"/>
    <p:restoredTop sz="94660"/>
  </p:normalViewPr>
  <p:slideViewPr>
    <p:cSldViewPr snapToGrid="0">
      <p:cViewPr varScale="1">
        <p:scale>
          <a:sx n="76" d="100"/>
          <a:sy n="76" d="100"/>
        </p:scale>
        <p:origin x="126" y="7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handoutMaster" Target="handoutMasters/handout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B5853DC-BC20-4AF1-B4CF-58CBB87978CF}" type="datetimeFigureOut">
              <a:rPr lang="it-IT" smtClean="0"/>
              <a:t>26/11/2024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6D5FE63-EE0F-483B-8635-193C0D0759F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3114654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735186D-7313-4FDA-93D3-369235E01A6C}" type="datetimeFigureOut">
              <a:rPr lang="it-IT" smtClean="0"/>
              <a:t>26/11/2024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BCDEDD5-A4D7-47CC-BBF8-D084D94A1DF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680560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FA3A3E-F628-4262-8098-DD13B8971F3D}" type="datetimeFigureOut">
              <a:rPr lang="it-IT" smtClean="0"/>
              <a:t>26/11/2024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2D7726-1DAD-47AD-B824-D2EC4B9320F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3072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magine panoramica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 smtClean="0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FA3A3E-F628-4262-8098-DD13B8971F3D}" type="datetimeFigureOut">
              <a:rPr lang="it-IT" smtClean="0"/>
              <a:t>26/11/2024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2D7726-1DAD-47AD-B824-D2EC4B9320F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02078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olo e sotto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FA3A3E-F628-4262-8098-DD13B8971F3D}" type="datetimeFigureOut">
              <a:rPr lang="it-IT" smtClean="0"/>
              <a:t>26/11/2024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2D7726-1DAD-47AD-B824-D2EC4B9320F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74799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zio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it-IT" smtClean="0"/>
              <a:t>Modifica gli stili del testo dello schema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FA3A3E-F628-4262-8098-DD13B8971F3D}" type="datetimeFigureOut">
              <a:rPr lang="it-IT" smtClean="0"/>
              <a:t>26/11/2024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2D7726-1DAD-47AD-B824-D2EC4B9320F6}" type="slidenum">
              <a:rPr lang="it-IT" smtClean="0"/>
              <a:t>‹N›</a:t>
            </a:fld>
            <a:endParaRPr lang="it-IT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048894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cheda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FA3A3E-F628-4262-8098-DD13B8971F3D}" type="datetimeFigureOut">
              <a:rPr lang="it-IT" smtClean="0"/>
              <a:t>26/11/2024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2D7726-1DAD-47AD-B824-D2EC4B9320F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28758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on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FA3A3E-F628-4262-8098-DD13B8971F3D}" type="datetimeFigureOut">
              <a:rPr lang="it-IT" smtClean="0"/>
              <a:t>26/11/2024</a:t>
            </a:fld>
            <a:endParaRPr lang="it-IT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2D7726-1DAD-47AD-B824-D2EC4B9320F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83450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onne immag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 smtClean="0"/>
              <a:t>Fare clic sull'icona per inserire un'immagine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 smtClean="0"/>
              <a:t>Fare clic sull'icona per inserire un'immagine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 smtClean="0"/>
              <a:t>Fare clic sull'icona per inserire un'immagine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FA3A3E-F628-4262-8098-DD13B8971F3D}" type="datetimeFigureOut">
              <a:rPr lang="it-IT" smtClean="0"/>
              <a:t>26/11/2024</a:t>
            </a:fld>
            <a:endParaRPr lang="it-IT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2D7726-1DAD-47AD-B824-D2EC4B9320F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42943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FA3A3E-F628-4262-8098-DD13B8971F3D}" type="datetimeFigureOut">
              <a:rPr lang="it-IT" smtClean="0"/>
              <a:t>26/11/2024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2D7726-1DAD-47AD-B824-D2EC4B9320F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33215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FA3A3E-F628-4262-8098-DD13B8971F3D}" type="datetimeFigureOut">
              <a:rPr lang="it-IT" smtClean="0"/>
              <a:t>26/11/2024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2D7726-1DAD-47AD-B824-D2EC4B9320F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86835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FA3A3E-F628-4262-8098-DD13B8971F3D}" type="datetimeFigureOut">
              <a:rPr lang="it-IT" smtClean="0"/>
              <a:t>26/11/2024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2D7726-1DAD-47AD-B824-D2EC4B9320F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21824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FA3A3E-F628-4262-8098-DD13B8971F3D}" type="datetimeFigureOut">
              <a:rPr lang="it-IT" smtClean="0"/>
              <a:t>26/11/2024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2D7726-1DAD-47AD-B824-D2EC4B9320F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20170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FA3A3E-F628-4262-8098-DD13B8971F3D}" type="datetimeFigureOut">
              <a:rPr lang="it-IT" smtClean="0"/>
              <a:t>26/11/2024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2D7726-1DAD-47AD-B824-D2EC4B9320F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39685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FA3A3E-F628-4262-8098-DD13B8971F3D}" type="datetimeFigureOut">
              <a:rPr lang="it-IT" smtClean="0"/>
              <a:t>26/11/2024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2D7726-1DAD-47AD-B824-D2EC4B9320F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61236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FA3A3E-F628-4262-8098-DD13B8971F3D}" type="datetimeFigureOut">
              <a:rPr lang="it-IT" smtClean="0"/>
              <a:t>26/11/2024</a:t>
            </a:fld>
            <a:endParaRPr lang="it-IT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2D7726-1DAD-47AD-B824-D2EC4B9320F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92843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FA3A3E-F628-4262-8098-DD13B8971F3D}" type="datetimeFigureOut">
              <a:rPr lang="it-IT" smtClean="0"/>
              <a:t>26/11/2024</a:t>
            </a:fld>
            <a:endParaRPr lang="it-IT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2D7726-1DAD-47AD-B824-D2EC4B9320F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47305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FA3A3E-F628-4262-8098-DD13B8971F3D}" type="datetimeFigureOut">
              <a:rPr lang="it-IT" smtClean="0"/>
              <a:t>26/11/2024</a:t>
            </a:fld>
            <a:endParaRPr lang="it-IT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2D7726-1DAD-47AD-B824-D2EC4B9320F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97479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 smtClean="0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FA3A3E-F628-4262-8098-DD13B8971F3D}" type="datetimeFigureOut">
              <a:rPr lang="it-IT" smtClean="0"/>
              <a:t>26/11/2024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2D7726-1DAD-47AD-B824-D2EC4B9320F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5019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flip="none" rotWithShape="1">
          <a:gsLst>
            <a:gs pos="0">
              <a:schemeClr val="tx2">
                <a:lumMod val="50000"/>
              </a:schemeClr>
            </a:gs>
            <a:gs pos="46000">
              <a:schemeClr val="accent1">
                <a:lumMod val="95000"/>
                <a:lumOff val="5000"/>
              </a:schemeClr>
            </a:gs>
            <a:gs pos="100000">
              <a:schemeClr val="accent1">
                <a:lumMod val="60000"/>
              </a:schemeClr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3AFA3A3E-F628-4262-8098-DD13B8971F3D}" type="datetimeFigureOut">
              <a:rPr lang="it-IT" smtClean="0"/>
              <a:t>26/11/2024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2D7726-1DAD-47AD-B824-D2EC4B9320F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88919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  <p:sldLayoutId id="2147483709" r:id="rId13"/>
    <p:sldLayoutId id="2147483710" r:id="rId14"/>
    <p:sldLayoutId id="2147483711" r:id="rId15"/>
    <p:sldLayoutId id="2147483712" r:id="rId16"/>
    <p:sldLayoutId id="2147483713" r:id="rId17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media" Target="../media/media2.mp3"/><Relationship Id="rId7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microsoft.com/office/2007/relationships/media" Target="../media/media3.mp3"/><Relationship Id="rId5" Type="http://schemas.openxmlformats.org/officeDocument/2006/relationships/audio" Target="NULL" TargetMode="External"/><Relationship Id="rId4" Type="http://schemas.openxmlformats.org/officeDocument/2006/relationships/audio" Target="../media/media2.mp3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2095500" y="1935163"/>
            <a:ext cx="9144000" cy="2387600"/>
          </a:xfrm>
        </p:spPr>
        <p:txBody>
          <a:bodyPr/>
          <a:lstStyle/>
          <a:p>
            <a:endParaRPr lang="it-IT" dirty="0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266700" y="1549400"/>
            <a:ext cx="11658600" cy="5130800"/>
          </a:xfrm>
        </p:spPr>
        <p:txBody>
          <a:bodyPr>
            <a:normAutofit/>
          </a:bodyPr>
          <a:lstStyle/>
          <a:p>
            <a:endParaRPr lang="it-IT" dirty="0" smtClean="0"/>
          </a:p>
          <a:p>
            <a:endParaRPr lang="it-IT" dirty="0"/>
          </a:p>
          <a:p>
            <a:pPr algn="ctr"/>
            <a:r>
              <a:rPr lang="it-IT" sz="8800" dirty="0" smtClean="0">
                <a:solidFill>
                  <a:schemeClr val="tx1"/>
                </a:solidFill>
              </a:rPr>
              <a:t>SAFEGUARDING</a:t>
            </a:r>
          </a:p>
          <a:p>
            <a:pPr algn="ctr"/>
            <a:r>
              <a:rPr lang="it-IT" altLang="it-IT" sz="4800" cap="none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Non danneggiamo le persone che entrano in contatto con noi </a:t>
            </a:r>
          </a:p>
          <a:p>
            <a:pPr algn="ctr"/>
            <a:endParaRPr lang="it-IT" sz="8800" dirty="0">
              <a:solidFill>
                <a:schemeClr val="bg1"/>
              </a:solidFill>
            </a:endParaRPr>
          </a:p>
        </p:txBody>
      </p:sp>
      <p:pic>
        <p:nvPicPr>
          <p:cNvPr id="1026" name="Immagine1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850" y="815975"/>
            <a:ext cx="2138363" cy="401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01 - Realiz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  <p:pic>
        <p:nvPicPr>
          <p:cNvPr id="5" name="07 - Demon Fire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  <p:pic>
        <p:nvPicPr>
          <p:cNvPr id="6" name="01 - Realize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1">
                  <p14:trim end="208164.8979"/>
                  <p14:fade out="3000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  <p:pic>
        <p:nvPicPr>
          <p:cNvPr id="8" name="Depeche Mode - Personal Jesus (Official Video)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>
                  <p14:trim end="205032"/>
                  <p14:fade in="1500" out="3000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410121" y="6070600"/>
            <a:ext cx="609600" cy="609600"/>
          </a:xfrm>
          <a:prstGeom prst="rect">
            <a:avLst/>
          </a:prstGeom>
        </p:spPr>
      </p:pic>
      <p:sp>
        <p:nvSpPr>
          <p:cNvPr id="9" name="Rectangle 3"/>
          <p:cNvSpPr>
            <a:spLocks noChangeArrowheads="1"/>
          </p:cNvSpPr>
          <p:nvPr/>
        </p:nvSpPr>
        <p:spPr bwMode="auto">
          <a:xfrm>
            <a:off x="0" y="102920"/>
            <a:ext cx="65" cy="251359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-12696" rIns="0" bIns="-12696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altLang="it-IT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3498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00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1736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21039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92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2095500" y="1935163"/>
            <a:ext cx="9144000" cy="2387600"/>
          </a:xfrm>
        </p:spPr>
        <p:txBody>
          <a:bodyPr/>
          <a:lstStyle/>
          <a:p>
            <a:endParaRPr lang="it-IT" dirty="0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266700" y="1020417"/>
            <a:ext cx="11658600" cy="5481983"/>
          </a:xfrm>
        </p:spPr>
        <p:txBody>
          <a:bodyPr>
            <a:normAutofit fontScale="47500" lnSpcReduction="20000"/>
          </a:bodyPr>
          <a:lstStyle/>
          <a:p>
            <a:endParaRPr lang="it-IT" dirty="0" smtClean="0"/>
          </a:p>
          <a:p>
            <a:pPr algn="ctr"/>
            <a:r>
              <a:rPr lang="it-IT" sz="4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COMPITI DELLA </a:t>
            </a:r>
            <a:r>
              <a:rPr lang="it-IT" sz="44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SOCIETà</a:t>
            </a:r>
            <a:endParaRPr lang="it-IT" sz="44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it-IT" sz="4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it-IT" sz="44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promUOVERE</a:t>
            </a:r>
            <a:r>
              <a:rPr lang="it-IT" sz="4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una cultura e </a:t>
            </a:r>
            <a:r>
              <a:rPr lang="it-IT" sz="4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 ambiente inclusivi che garantiscano la dignità e il rispetto dei diritti di tutti i Tesserati, specialmente dei </a:t>
            </a:r>
            <a:r>
              <a:rPr lang="it-IT" sz="4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minori</a:t>
            </a:r>
          </a:p>
          <a:p>
            <a:pPr algn="just"/>
            <a:r>
              <a:rPr lang="it-IT" sz="44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assicuraRE</a:t>
            </a:r>
            <a:r>
              <a:rPr lang="it-IT" sz="4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l'uguaglianza, </a:t>
            </a:r>
            <a:r>
              <a:rPr lang="it-IT" sz="4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l'equità</a:t>
            </a:r>
          </a:p>
          <a:p>
            <a:pPr algn="just"/>
            <a:r>
              <a:rPr lang="it-IT" sz="44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valorizzaRE</a:t>
            </a:r>
            <a:r>
              <a:rPr lang="it-IT" sz="4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 </a:t>
            </a:r>
            <a:r>
              <a:rPr lang="it-IT" sz="4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diversità</a:t>
            </a:r>
          </a:p>
          <a:p>
            <a:pPr algn="just"/>
            <a:r>
              <a:rPr lang="it-IT" sz="44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identificaRe</a:t>
            </a:r>
            <a:r>
              <a:rPr lang="it-IT" sz="4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 </a:t>
            </a:r>
            <a:r>
              <a:rPr lang="it-IT" sz="44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implementaRe</a:t>
            </a:r>
            <a:r>
              <a:rPr lang="it-IT" sz="4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adeguate misure, procedure e politiche di salvaguardia </a:t>
            </a:r>
            <a:r>
              <a:rPr lang="it-IT" sz="4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(anche </a:t>
            </a:r>
            <a:r>
              <a:rPr lang="it-IT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conformità alle raccomandazioni del </a:t>
            </a:r>
            <a:r>
              <a:rPr lang="it-IT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Safeguarding</a:t>
            </a:r>
            <a:r>
              <a:rPr lang="it-IT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Office istituito dalla </a:t>
            </a:r>
            <a:r>
              <a:rPr lang="it-IT" sz="4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FIPAV) </a:t>
            </a:r>
            <a:r>
              <a:rPr lang="it-IT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 fine di ridurre i rischi di comportamenti lesivi dei diritti, soprattutto nei confronti dei Tesserati </a:t>
            </a:r>
            <a:r>
              <a:rPr lang="it-IT" sz="4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minori </a:t>
            </a:r>
            <a:endParaRPr lang="it-IT" sz="4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it-IT" sz="44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gestiRe</a:t>
            </a:r>
            <a:r>
              <a:rPr lang="it-IT" sz="4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44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tempestivaMENTE</a:t>
            </a:r>
            <a:r>
              <a:rPr lang="it-IT" sz="4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it-IT" sz="44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efficaceMENTE</a:t>
            </a:r>
            <a:r>
              <a:rPr lang="it-IT" sz="4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 </a:t>
            </a:r>
            <a:r>
              <a:rPr lang="it-IT" sz="44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riservataMENTE</a:t>
            </a:r>
            <a:r>
              <a:rPr lang="it-IT" sz="4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le </a:t>
            </a:r>
            <a:r>
              <a:rPr lang="it-IT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segnalazioni di abusi, violenza e discriminazione, garantendo la protezione dei </a:t>
            </a:r>
            <a:r>
              <a:rPr lang="it-IT" sz="4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segnalanti</a:t>
            </a:r>
            <a:endParaRPr lang="it-IT" sz="4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it-IT" sz="3200" dirty="0">
              <a:solidFill>
                <a:schemeClr val="tx1"/>
              </a:solidFill>
            </a:endParaRPr>
          </a:p>
          <a:p>
            <a:pPr algn="ctr"/>
            <a:r>
              <a:rPr lang="it-IT" sz="3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it-IT" sz="8800" dirty="0">
              <a:solidFill>
                <a:schemeClr val="tx1"/>
              </a:solidFill>
            </a:endParaRPr>
          </a:p>
        </p:txBody>
      </p:sp>
      <p:pic>
        <p:nvPicPr>
          <p:cNvPr id="1026" name="Immagine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850" y="815975"/>
            <a:ext cx="2138363" cy="401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82944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2095500" y="1935163"/>
            <a:ext cx="9144000" cy="2387600"/>
          </a:xfrm>
        </p:spPr>
        <p:txBody>
          <a:bodyPr/>
          <a:lstStyle/>
          <a:p>
            <a:endParaRPr lang="it-IT" dirty="0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266700" y="1511300"/>
            <a:ext cx="11658600" cy="4991100"/>
          </a:xfrm>
        </p:spPr>
        <p:txBody>
          <a:bodyPr>
            <a:normAutofit fontScale="85000" lnSpcReduction="20000"/>
          </a:bodyPr>
          <a:lstStyle/>
          <a:p>
            <a:endParaRPr lang="it-IT" dirty="0" smtClean="0"/>
          </a:p>
          <a:p>
            <a:pPr algn="ctr"/>
            <a:r>
              <a:rPr lang="it-IT" sz="4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COMPITI DELLA </a:t>
            </a:r>
            <a:r>
              <a:rPr lang="it-IT" sz="44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SOCIETà</a:t>
            </a:r>
            <a:endParaRPr lang="it-IT" sz="44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it-IT" sz="4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it-IT" sz="4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ANDERLINI ABBIAMO DISCILINATO UN PROCEDIMENTO SANZIONATORIO A CARICO DEI DIPENDENTI E DEI COLLABORATORI SPORTIVI A SEQUITO DI ACCERTAMENTO DI COMPORTAMENTI RILEVANTI</a:t>
            </a:r>
            <a:endParaRPr lang="it-IT" sz="4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it-IT" sz="3200" dirty="0">
              <a:solidFill>
                <a:schemeClr val="tx1"/>
              </a:solidFill>
            </a:endParaRPr>
          </a:p>
          <a:p>
            <a:pPr algn="ctr"/>
            <a:r>
              <a:rPr lang="it-IT" sz="3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it-IT" sz="8800" dirty="0">
              <a:solidFill>
                <a:schemeClr val="tx1"/>
              </a:solidFill>
            </a:endParaRPr>
          </a:p>
        </p:txBody>
      </p:sp>
      <p:pic>
        <p:nvPicPr>
          <p:cNvPr id="1026" name="Immagine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850" y="815975"/>
            <a:ext cx="2138363" cy="401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58275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2095500" y="1935163"/>
            <a:ext cx="9144000" cy="2387600"/>
          </a:xfrm>
        </p:spPr>
        <p:txBody>
          <a:bodyPr/>
          <a:lstStyle/>
          <a:p>
            <a:endParaRPr lang="it-IT" dirty="0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266700" y="2362200"/>
            <a:ext cx="11658600" cy="4140200"/>
          </a:xfrm>
        </p:spPr>
        <p:txBody>
          <a:bodyPr>
            <a:normAutofit/>
          </a:bodyPr>
          <a:lstStyle/>
          <a:p>
            <a:endParaRPr lang="it-IT" dirty="0" smtClean="0"/>
          </a:p>
          <a:p>
            <a:pPr algn="ctr"/>
            <a:r>
              <a:rPr lang="it-IT" sz="4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Tipologie di comportamenti rilevanti</a:t>
            </a:r>
            <a:endParaRPr lang="it-IT" sz="4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it-IT" sz="3200" dirty="0">
              <a:solidFill>
                <a:schemeClr val="tx1"/>
              </a:solidFill>
            </a:endParaRPr>
          </a:p>
          <a:p>
            <a:pPr algn="ctr"/>
            <a:r>
              <a:rPr lang="it-IT" sz="3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it-IT" sz="8800" dirty="0">
              <a:solidFill>
                <a:schemeClr val="tx1"/>
              </a:solidFill>
            </a:endParaRPr>
          </a:p>
        </p:txBody>
      </p:sp>
      <p:pic>
        <p:nvPicPr>
          <p:cNvPr id="1026" name="Immagine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850" y="815975"/>
            <a:ext cx="2138363" cy="401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55777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2095500" y="1935163"/>
            <a:ext cx="9144000" cy="2387600"/>
          </a:xfrm>
        </p:spPr>
        <p:txBody>
          <a:bodyPr/>
          <a:lstStyle/>
          <a:p>
            <a:endParaRPr lang="it-IT" dirty="0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266700" y="1217613"/>
            <a:ext cx="11658600" cy="5640387"/>
          </a:xfrm>
        </p:spPr>
        <p:txBody>
          <a:bodyPr>
            <a:normAutofit lnSpcReduction="10000"/>
          </a:bodyPr>
          <a:lstStyle/>
          <a:p>
            <a:endParaRPr lang="it-IT" dirty="0" smtClean="0"/>
          </a:p>
          <a:p>
            <a:pPr algn="ctr"/>
            <a:r>
              <a:rPr lang="it-IT" sz="2800" b="1" dirty="0">
                <a:solidFill>
                  <a:schemeClr val="tx1"/>
                </a:solidFill>
              </a:rPr>
              <a:t>Abuso </a:t>
            </a:r>
            <a:r>
              <a:rPr lang="it-IT" sz="2800" b="1" dirty="0" smtClean="0">
                <a:solidFill>
                  <a:schemeClr val="tx1"/>
                </a:solidFill>
              </a:rPr>
              <a:t>psicologico</a:t>
            </a:r>
            <a:endParaRPr lang="it-IT" b="1" dirty="0" smtClean="0">
              <a:solidFill>
                <a:schemeClr val="tx1"/>
              </a:solidFill>
            </a:endParaRPr>
          </a:p>
          <a:p>
            <a:endParaRPr lang="it-IT" dirty="0">
              <a:solidFill>
                <a:schemeClr val="tx1"/>
              </a:solidFill>
            </a:endParaRPr>
          </a:p>
          <a:p>
            <a:pPr algn="just"/>
            <a:r>
              <a:rPr lang="it-IT" sz="3200" dirty="0" smtClean="0">
                <a:solidFill>
                  <a:schemeClr val="tx1"/>
                </a:solidFill>
              </a:rPr>
              <a:t>comprende </a:t>
            </a:r>
            <a:r>
              <a:rPr lang="it-IT" sz="3200" dirty="0">
                <a:solidFill>
                  <a:schemeClr val="tx1"/>
                </a:solidFill>
              </a:rPr>
              <a:t>qualsiasi atto intenzionale e indesiderato, come l'isolamento, la restrizione, la mancanza di rispetto, l'intimidazione o altre azioni che possano compromettere l'identità, la dignità e l'autostima del Tesserato, anche attraverso mezzi </a:t>
            </a:r>
            <a:r>
              <a:rPr lang="it-IT" sz="3200" dirty="0" smtClean="0">
                <a:solidFill>
                  <a:schemeClr val="tx1"/>
                </a:solidFill>
              </a:rPr>
              <a:t>digitali</a:t>
            </a:r>
            <a:endParaRPr lang="it-IT" sz="4400" dirty="0">
              <a:solidFill>
                <a:schemeClr val="tx1"/>
              </a:solidFill>
            </a:endParaRPr>
          </a:p>
          <a:p>
            <a:pPr algn="just"/>
            <a:endParaRPr lang="it-IT" sz="3200" dirty="0">
              <a:solidFill>
                <a:schemeClr val="tx1"/>
              </a:solidFill>
            </a:endParaRPr>
          </a:p>
          <a:p>
            <a:pPr algn="ctr"/>
            <a:r>
              <a:rPr lang="it-IT" sz="3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it-IT" sz="8800" dirty="0">
              <a:solidFill>
                <a:schemeClr val="tx1"/>
              </a:solidFill>
            </a:endParaRPr>
          </a:p>
        </p:txBody>
      </p:sp>
      <p:pic>
        <p:nvPicPr>
          <p:cNvPr id="1026" name="Immagine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850" y="815975"/>
            <a:ext cx="2138363" cy="401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6755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2095500" y="1935163"/>
            <a:ext cx="9144000" cy="2387600"/>
          </a:xfrm>
        </p:spPr>
        <p:txBody>
          <a:bodyPr/>
          <a:lstStyle/>
          <a:p>
            <a:endParaRPr lang="it-IT" dirty="0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266700" y="1460500"/>
            <a:ext cx="11658600" cy="5041900"/>
          </a:xfrm>
        </p:spPr>
        <p:txBody>
          <a:bodyPr>
            <a:normAutofit lnSpcReduction="10000"/>
          </a:bodyPr>
          <a:lstStyle/>
          <a:p>
            <a:endParaRPr lang="it-IT" dirty="0" smtClean="0"/>
          </a:p>
          <a:p>
            <a:pPr algn="ctr"/>
            <a:r>
              <a:rPr lang="it-IT" b="1" dirty="0">
                <a:solidFill>
                  <a:schemeClr val="tx1"/>
                </a:solidFill>
              </a:rPr>
              <a:t>Abuso </a:t>
            </a:r>
            <a:r>
              <a:rPr lang="it-IT" b="1" dirty="0" smtClean="0">
                <a:solidFill>
                  <a:schemeClr val="tx1"/>
                </a:solidFill>
              </a:rPr>
              <a:t>fisico</a:t>
            </a:r>
          </a:p>
          <a:p>
            <a:pPr algn="ctr"/>
            <a:endParaRPr lang="it-IT" dirty="0">
              <a:solidFill>
                <a:schemeClr val="tx1"/>
              </a:solidFill>
            </a:endParaRPr>
          </a:p>
          <a:p>
            <a:pPr algn="just"/>
            <a:r>
              <a:rPr lang="it-IT" sz="2800" dirty="0" smtClean="0">
                <a:solidFill>
                  <a:schemeClr val="tx1"/>
                </a:solidFill>
              </a:rPr>
              <a:t>coinvolge </a:t>
            </a:r>
            <a:r>
              <a:rPr lang="it-IT" sz="2800" dirty="0">
                <a:solidFill>
                  <a:schemeClr val="tx1"/>
                </a:solidFill>
              </a:rPr>
              <a:t>atti deliberati e indesiderati, come pugni, percosse, soffocamento, schiaffi, calci, spinte o il lancio di oggetti, che possono causare danni fisici, lesioni o compromettere lo sviluppo psico-fisico, inclusi comportamenti come l'imporre carichi di allenamento inappropriati o l'uso improprio di strumenti sportivi</a:t>
            </a:r>
            <a:endParaRPr lang="it-IT" sz="2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it-IT" sz="3200" dirty="0">
              <a:solidFill>
                <a:schemeClr val="tx1"/>
              </a:solidFill>
            </a:endParaRPr>
          </a:p>
          <a:p>
            <a:pPr algn="ctr"/>
            <a:r>
              <a:rPr lang="it-IT" sz="3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it-IT" sz="8800" dirty="0">
              <a:solidFill>
                <a:schemeClr val="tx1"/>
              </a:solidFill>
            </a:endParaRPr>
          </a:p>
        </p:txBody>
      </p:sp>
      <p:pic>
        <p:nvPicPr>
          <p:cNvPr id="1026" name="Immagine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850" y="815975"/>
            <a:ext cx="2138363" cy="401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02011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2095500" y="1935163"/>
            <a:ext cx="9144000" cy="2387600"/>
          </a:xfrm>
        </p:spPr>
        <p:txBody>
          <a:bodyPr/>
          <a:lstStyle/>
          <a:p>
            <a:endParaRPr lang="it-IT" dirty="0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266700" y="1663700"/>
            <a:ext cx="11658600" cy="4838700"/>
          </a:xfrm>
        </p:spPr>
        <p:txBody>
          <a:bodyPr>
            <a:normAutofit/>
          </a:bodyPr>
          <a:lstStyle/>
          <a:p>
            <a:endParaRPr lang="it-IT" dirty="0" smtClean="0"/>
          </a:p>
          <a:p>
            <a:pPr algn="ctr"/>
            <a:r>
              <a:rPr lang="it-IT" sz="2400" b="1" dirty="0" smtClean="0">
                <a:solidFill>
                  <a:schemeClr val="tx1"/>
                </a:solidFill>
              </a:rPr>
              <a:t>Molestie</a:t>
            </a:r>
          </a:p>
          <a:p>
            <a:pPr algn="ctr"/>
            <a:endParaRPr lang="it-IT" dirty="0">
              <a:solidFill>
                <a:schemeClr val="tx1"/>
              </a:solidFill>
            </a:endParaRPr>
          </a:p>
          <a:p>
            <a:pPr algn="just"/>
            <a:r>
              <a:rPr lang="it-IT" sz="2800" dirty="0" smtClean="0">
                <a:solidFill>
                  <a:schemeClr val="tx1"/>
                </a:solidFill>
              </a:rPr>
              <a:t>comprendono </a:t>
            </a:r>
            <a:r>
              <a:rPr lang="it-IT" sz="2800" dirty="0">
                <a:solidFill>
                  <a:schemeClr val="tx1"/>
                </a:solidFill>
              </a:rPr>
              <a:t>comportamenti o linguaggio inappropriato, nonché richieste indesiderate o non gradite, che causano fastidio o disturbo</a:t>
            </a:r>
            <a:endParaRPr lang="it-IT" sz="5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it-IT" sz="3200" dirty="0">
              <a:solidFill>
                <a:schemeClr val="tx1"/>
              </a:solidFill>
            </a:endParaRPr>
          </a:p>
          <a:p>
            <a:pPr algn="ctr"/>
            <a:r>
              <a:rPr lang="it-IT" sz="3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it-IT" sz="8800" dirty="0">
              <a:solidFill>
                <a:schemeClr val="tx1"/>
              </a:solidFill>
            </a:endParaRPr>
          </a:p>
        </p:txBody>
      </p:sp>
      <p:pic>
        <p:nvPicPr>
          <p:cNvPr id="1026" name="Immagine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850" y="815975"/>
            <a:ext cx="2138363" cy="401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76902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2095500" y="1935163"/>
            <a:ext cx="9144000" cy="2387600"/>
          </a:xfrm>
        </p:spPr>
        <p:txBody>
          <a:bodyPr/>
          <a:lstStyle/>
          <a:p>
            <a:endParaRPr lang="it-IT" dirty="0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266700" y="1217613"/>
            <a:ext cx="11658600" cy="5284787"/>
          </a:xfrm>
        </p:spPr>
        <p:txBody>
          <a:bodyPr>
            <a:normAutofit/>
          </a:bodyPr>
          <a:lstStyle/>
          <a:p>
            <a:endParaRPr lang="it-IT" dirty="0" smtClean="0">
              <a:solidFill>
                <a:schemeClr val="tx1"/>
              </a:solidFill>
            </a:endParaRPr>
          </a:p>
          <a:p>
            <a:pPr algn="ctr"/>
            <a:r>
              <a:rPr lang="it-IT" sz="2400" b="1" dirty="0">
                <a:solidFill>
                  <a:schemeClr val="tx1"/>
                </a:solidFill>
              </a:rPr>
              <a:t>Molestie e abuso </a:t>
            </a:r>
            <a:r>
              <a:rPr lang="it-IT" sz="2400" b="1" dirty="0" smtClean="0">
                <a:solidFill>
                  <a:schemeClr val="tx1"/>
                </a:solidFill>
              </a:rPr>
              <a:t>sessuali</a:t>
            </a:r>
            <a:endParaRPr lang="it-IT" b="1" dirty="0" smtClean="0">
              <a:solidFill>
                <a:schemeClr val="tx1"/>
              </a:solidFill>
            </a:endParaRPr>
          </a:p>
          <a:p>
            <a:pPr algn="ctr"/>
            <a:endParaRPr lang="it-IT" dirty="0">
              <a:solidFill>
                <a:schemeClr val="tx1"/>
              </a:solidFill>
            </a:endParaRPr>
          </a:p>
          <a:p>
            <a:pPr algn="just"/>
            <a:r>
              <a:rPr lang="it-IT" sz="2800" dirty="0" smtClean="0">
                <a:solidFill>
                  <a:schemeClr val="tx1"/>
                </a:solidFill>
              </a:rPr>
              <a:t>comprendono </a:t>
            </a:r>
            <a:r>
              <a:rPr lang="it-IT" sz="2800" dirty="0">
                <a:solidFill>
                  <a:schemeClr val="tx1"/>
                </a:solidFill>
              </a:rPr>
              <a:t>richieste o proposte di comportamenti o linguaggio di natura sessuale non consensuale o non gradite o il cui consenso è manipolato o negato, inclusi comportamenti coercitivi nei confronti del Tesserato</a:t>
            </a:r>
            <a:endParaRPr lang="it-IT" sz="3200" dirty="0">
              <a:solidFill>
                <a:schemeClr val="tx1"/>
              </a:solidFill>
            </a:endParaRPr>
          </a:p>
          <a:p>
            <a:pPr algn="ctr"/>
            <a:r>
              <a:rPr lang="it-IT" sz="3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it-IT" sz="8800" dirty="0">
              <a:solidFill>
                <a:schemeClr val="tx1"/>
              </a:solidFill>
            </a:endParaRPr>
          </a:p>
        </p:txBody>
      </p:sp>
      <p:pic>
        <p:nvPicPr>
          <p:cNvPr id="1026" name="Immagine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850" y="815975"/>
            <a:ext cx="2138363" cy="401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20908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2095500" y="1935163"/>
            <a:ext cx="9144000" cy="2387600"/>
          </a:xfrm>
        </p:spPr>
        <p:txBody>
          <a:bodyPr/>
          <a:lstStyle/>
          <a:p>
            <a:endParaRPr lang="it-IT" dirty="0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266700" y="1663700"/>
            <a:ext cx="11658600" cy="4838700"/>
          </a:xfrm>
        </p:spPr>
        <p:txBody>
          <a:bodyPr>
            <a:normAutofit/>
          </a:bodyPr>
          <a:lstStyle/>
          <a:p>
            <a:endParaRPr lang="it-IT" sz="2800" dirty="0" smtClean="0">
              <a:solidFill>
                <a:schemeClr val="tx1"/>
              </a:solidFill>
            </a:endParaRPr>
          </a:p>
          <a:p>
            <a:pPr algn="ctr"/>
            <a:r>
              <a:rPr lang="it-IT" sz="2800" b="1" dirty="0">
                <a:solidFill>
                  <a:schemeClr val="tx1"/>
                </a:solidFill>
              </a:rPr>
              <a:t>Violenza di </a:t>
            </a:r>
            <a:r>
              <a:rPr lang="it-IT" sz="2800" b="1" dirty="0" smtClean="0">
                <a:solidFill>
                  <a:schemeClr val="tx1"/>
                </a:solidFill>
              </a:rPr>
              <a:t>genere</a:t>
            </a:r>
          </a:p>
          <a:p>
            <a:pPr algn="ctr"/>
            <a:endParaRPr lang="it-IT" sz="2800" dirty="0">
              <a:solidFill>
                <a:schemeClr val="tx1"/>
              </a:solidFill>
            </a:endParaRPr>
          </a:p>
          <a:p>
            <a:pPr algn="ctr"/>
            <a:endParaRPr lang="it-IT" sz="2800" dirty="0" smtClean="0">
              <a:solidFill>
                <a:schemeClr val="tx1"/>
              </a:solidFill>
            </a:endParaRPr>
          </a:p>
          <a:p>
            <a:pPr algn="just"/>
            <a:r>
              <a:rPr lang="it-IT" sz="2800" dirty="0" smtClean="0">
                <a:solidFill>
                  <a:schemeClr val="tx1"/>
                </a:solidFill>
              </a:rPr>
              <a:t>comprende </a:t>
            </a:r>
            <a:r>
              <a:rPr lang="it-IT" sz="2800" dirty="0">
                <a:solidFill>
                  <a:schemeClr val="tx1"/>
                </a:solidFill>
              </a:rPr>
              <a:t>qualsiasi forma di violenza, sia fisica che psicologica, basata sul genere</a:t>
            </a:r>
            <a:endParaRPr lang="it-IT" sz="4000" dirty="0">
              <a:solidFill>
                <a:schemeClr val="tx1"/>
              </a:solidFill>
            </a:endParaRPr>
          </a:p>
          <a:p>
            <a:pPr algn="ctr"/>
            <a:r>
              <a:rPr lang="it-IT" sz="4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it-IT" sz="11500" dirty="0">
              <a:solidFill>
                <a:schemeClr val="tx1"/>
              </a:solidFill>
            </a:endParaRPr>
          </a:p>
        </p:txBody>
      </p:sp>
      <p:pic>
        <p:nvPicPr>
          <p:cNvPr id="1026" name="Immagine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850" y="815975"/>
            <a:ext cx="2138363" cy="401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57529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2095500" y="1935163"/>
            <a:ext cx="9144000" cy="2387600"/>
          </a:xfrm>
        </p:spPr>
        <p:txBody>
          <a:bodyPr/>
          <a:lstStyle/>
          <a:p>
            <a:endParaRPr lang="it-IT" dirty="0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266700" y="1663700"/>
            <a:ext cx="11658600" cy="4838700"/>
          </a:xfrm>
        </p:spPr>
        <p:txBody>
          <a:bodyPr>
            <a:normAutofit/>
          </a:bodyPr>
          <a:lstStyle/>
          <a:p>
            <a:endParaRPr lang="it-IT" sz="2800" dirty="0" smtClean="0">
              <a:solidFill>
                <a:schemeClr val="tx1"/>
              </a:solidFill>
            </a:endParaRPr>
          </a:p>
          <a:p>
            <a:pPr algn="ctr"/>
            <a:r>
              <a:rPr lang="it-IT" sz="2800" b="1" dirty="0">
                <a:solidFill>
                  <a:schemeClr val="tx1"/>
                </a:solidFill>
              </a:rPr>
              <a:t>Bullismo e </a:t>
            </a:r>
            <a:r>
              <a:rPr lang="it-IT" sz="2800" b="1" dirty="0" err="1" smtClean="0">
                <a:solidFill>
                  <a:schemeClr val="tx1"/>
                </a:solidFill>
              </a:rPr>
              <a:t>cyberbullismo</a:t>
            </a:r>
            <a:endParaRPr lang="it-IT" sz="2800" b="1" dirty="0" smtClean="0">
              <a:solidFill>
                <a:schemeClr val="tx1"/>
              </a:solidFill>
            </a:endParaRPr>
          </a:p>
          <a:p>
            <a:pPr algn="ctr"/>
            <a:endParaRPr lang="it-IT" sz="2800" dirty="0" smtClean="0">
              <a:solidFill>
                <a:schemeClr val="tx1"/>
              </a:solidFill>
            </a:endParaRPr>
          </a:p>
          <a:p>
            <a:pPr algn="just"/>
            <a:r>
              <a:rPr lang="it-IT" sz="2800" dirty="0" smtClean="0">
                <a:solidFill>
                  <a:schemeClr val="tx1"/>
                </a:solidFill>
              </a:rPr>
              <a:t>include </a:t>
            </a:r>
            <a:r>
              <a:rPr lang="it-IT" sz="2800" dirty="0">
                <a:solidFill>
                  <a:schemeClr val="tx1"/>
                </a:solidFill>
              </a:rPr>
              <a:t>comportamenti offensivi e aggressivi, anche online, mirati a esercitare potere o controllo sui Tesserati, creando condizioni di disagio, insicurezza o esclusione</a:t>
            </a:r>
            <a:endParaRPr lang="it-IT" sz="4000" dirty="0">
              <a:solidFill>
                <a:schemeClr val="tx1"/>
              </a:solidFill>
            </a:endParaRPr>
          </a:p>
          <a:p>
            <a:pPr algn="ctr"/>
            <a:r>
              <a:rPr lang="it-IT" sz="4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it-IT" sz="11500" dirty="0">
              <a:solidFill>
                <a:schemeClr val="tx1"/>
              </a:solidFill>
            </a:endParaRPr>
          </a:p>
        </p:txBody>
      </p:sp>
      <p:pic>
        <p:nvPicPr>
          <p:cNvPr id="1026" name="Immagine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850" y="815975"/>
            <a:ext cx="2138363" cy="401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25704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2095500" y="1935163"/>
            <a:ext cx="9144000" cy="2387600"/>
          </a:xfrm>
        </p:spPr>
        <p:txBody>
          <a:bodyPr/>
          <a:lstStyle/>
          <a:p>
            <a:endParaRPr lang="it-IT" dirty="0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266700" y="1663700"/>
            <a:ext cx="11658600" cy="4838700"/>
          </a:xfrm>
        </p:spPr>
        <p:txBody>
          <a:bodyPr>
            <a:normAutofit/>
          </a:bodyPr>
          <a:lstStyle/>
          <a:p>
            <a:endParaRPr lang="it-IT" sz="3200" dirty="0" smtClean="0">
              <a:solidFill>
                <a:schemeClr val="tx1"/>
              </a:solidFill>
            </a:endParaRPr>
          </a:p>
          <a:p>
            <a:pPr algn="ctr"/>
            <a:r>
              <a:rPr lang="it-IT" sz="3200" b="1" dirty="0" err="1" smtClean="0">
                <a:solidFill>
                  <a:schemeClr val="tx1"/>
                </a:solidFill>
              </a:rPr>
              <a:t>Hazing</a:t>
            </a:r>
            <a:endParaRPr lang="it-IT" sz="3200" b="1" dirty="0">
              <a:solidFill>
                <a:schemeClr val="tx1"/>
              </a:solidFill>
            </a:endParaRPr>
          </a:p>
          <a:p>
            <a:pPr algn="ctr"/>
            <a:endParaRPr lang="it-IT" sz="3200" dirty="0" smtClean="0">
              <a:solidFill>
                <a:schemeClr val="tx1"/>
              </a:solidFill>
            </a:endParaRPr>
          </a:p>
          <a:p>
            <a:pPr algn="just"/>
            <a:r>
              <a:rPr lang="it-IT" sz="3200" dirty="0" smtClean="0">
                <a:solidFill>
                  <a:schemeClr val="tx1"/>
                </a:solidFill>
              </a:rPr>
              <a:t>include </a:t>
            </a:r>
            <a:r>
              <a:rPr lang="it-IT" sz="3200" dirty="0">
                <a:solidFill>
                  <a:schemeClr val="tx1"/>
                </a:solidFill>
              </a:rPr>
              <a:t>iniziative umilianti e pericolose da parte di membri anziani verso i nuovi membri del gruppo</a:t>
            </a:r>
            <a:endParaRPr lang="it-IT" sz="4400" dirty="0">
              <a:solidFill>
                <a:schemeClr val="tx1"/>
              </a:solidFill>
            </a:endParaRPr>
          </a:p>
          <a:p>
            <a:pPr algn="ctr"/>
            <a:r>
              <a:rPr lang="it-IT" sz="4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it-IT" sz="13800" dirty="0">
              <a:solidFill>
                <a:schemeClr val="tx1"/>
              </a:solidFill>
            </a:endParaRPr>
          </a:p>
        </p:txBody>
      </p:sp>
      <p:pic>
        <p:nvPicPr>
          <p:cNvPr id="1026" name="Immagine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850" y="815975"/>
            <a:ext cx="2138363" cy="401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1381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577850" y="2921000"/>
            <a:ext cx="10902950" cy="2387600"/>
          </a:xfrm>
        </p:spPr>
        <p:txBody>
          <a:bodyPr/>
          <a:lstStyle/>
          <a:p>
            <a:pPr algn="ctr"/>
            <a:r>
              <a:rPr lang="it-IT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it-IT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it-IT" sz="4000" b="1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it-IT" sz="40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it-IT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it-IT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it-IT" sz="4000" b="1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it-IT" sz="40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it-IT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Codice </a:t>
            </a:r>
            <a:r>
              <a:rPr lang="it-IT" sz="4000" b="1" dirty="0">
                <a:latin typeface="Arial" panose="020B0604020202020204" pitchFamily="34" charset="0"/>
                <a:cs typeface="Arial" panose="020B0604020202020204" pitchFamily="34" charset="0"/>
              </a:rPr>
              <a:t>delle pari </a:t>
            </a:r>
            <a:r>
              <a:rPr lang="it-IT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opportunita'</a:t>
            </a:r>
            <a:r>
              <a:rPr lang="it-IT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it-IT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it-IT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tra </a:t>
            </a:r>
            <a:r>
              <a:rPr lang="it-IT" sz="4000" b="1" dirty="0">
                <a:latin typeface="Arial" panose="020B0604020202020204" pitchFamily="34" charset="0"/>
                <a:cs typeface="Arial" panose="020B0604020202020204" pitchFamily="34" charset="0"/>
              </a:rPr>
              <a:t>uomo e </a:t>
            </a:r>
            <a:r>
              <a:rPr lang="it-IT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donna</a:t>
            </a:r>
            <a:br>
              <a:rPr lang="it-IT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it-IT" sz="40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it-IT" sz="4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it-IT" sz="4000" dirty="0">
                <a:latin typeface="Arial" panose="020B0604020202020204" pitchFamily="34" charset="0"/>
                <a:cs typeface="Arial" panose="020B0604020202020204" pitchFamily="34" charset="0"/>
              </a:rPr>
              <a:t>(Decreto legislativo 11 aprile 2006, n.198</a:t>
            </a:r>
            <a:r>
              <a:rPr lang="it-IT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it-IT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266700" y="1549400"/>
            <a:ext cx="11658600" cy="4622800"/>
          </a:xfrm>
        </p:spPr>
        <p:txBody>
          <a:bodyPr/>
          <a:lstStyle/>
          <a:p>
            <a:endParaRPr lang="it-IT" dirty="0" smtClean="0"/>
          </a:p>
          <a:p>
            <a:endParaRPr lang="it-IT" dirty="0"/>
          </a:p>
          <a:p>
            <a:pPr algn="ctr"/>
            <a:endParaRPr lang="it-IT" dirty="0" smtClean="0"/>
          </a:p>
          <a:p>
            <a:endParaRPr lang="it-IT" dirty="0" smtClean="0"/>
          </a:p>
          <a:p>
            <a:pPr algn="just"/>
            <a:endParaRPr lang="it-IT" dirty="0" smtClean="0"/>
          </a:p>
        </p:txBody>
      </p:sp>
      <p:pic>
        <p:nvPicPr>
          <p:cNvPr id="1026" name="Immagine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850" y="815975"/>
            <a:ext cx="2138363" cy="401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4104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2095500" y="1935163"/>
            <a:ext cx="9144000" cy="2387600"/>
          </a:xfrm>
        </p:spPr>
        <p:txBody>
          <a:bodyPr/>
          <a:lstStyle/>
          <a:p>
            <a:endParaRPr lang="it-IT" dirty="0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266700" y="1663700"/>
            <a:ext cx="11658600" cy="4838700"/>
          </a:xfrm>
        </p:spPr>
        <p:txBody>
          <a:bodyPr>
            <a:normAutofit/>
          </a:bodyPr>
          <a:lstStyle/>
          <a:p>
            <a:endParaRPr lang="it-IT" sz="3200" dirty="0" smtClean="0">
              <a:solidFill>
                <a:schemeClr val="tx1"/>
              </a:solidFill>
            </a:endParaRPr>
          </a:p>
          <a:p>
            <a:pPr algn="ctr"/>
            <a:r>
              <a:rPr lang="it-IT" sz="3200" b="1" dirty="0">
                <a:solidFill>
                  <a:schemeClr val="tx1"/>
                </a:solidFill>
              </a:rPr>
              <a:t>Abuso di matrice </a:t>
            </a:r>
            <a:r>
              <a:rPr lang="it-IT" sz="3200" b="1" dirty="0" smtClean="0">
                <a:solidFill>
                  <a:schemeClr val="tx1"/>
                </a:solidFill>
              </a:rPr>
              <a:t>religiosa</a:t>
            </a:r>
          </a:p>
          <a:p>
            <a:pPr algn="ctr"/>
            <a:endParaRPr lang="it-IT" sz="3200" dirty="0">
              <a:solidFill>
                <a:schemeClr val="tx1"/>
              </a:solidFill>
            </a:endParaRPr>
          </a:p>
          <a:p>
            <a:pPr algn="ctr"/>
            <a:endParaRPr lang="it-IT" sz="3200" dirty="0" smtClean="0">
              <a:solidFill>
                <a:schemeClr val="tx1"/>
              </a:solidFill>
            </a:endParaRPr>
          </a:p>
          <a:p>
            <a:pPr algn="just"/>
            <a:r>
              <a:rPr lang="it-IT" sz="3200" dirty="0" smtClean="0">
                <a:solidFill>
                  <a:schemeClr val="tx1"/>
                </a:solidFill>
              </a:rPr>
              <a:t>comprende </a:t>
            </a:r>
            <a:r>
              <a:rPr lang="it-IT" sz="3200" dirty="0">
                <a:solidFill>
                  <a:schemeClr val="tx1"/>
                </a:solidFill>
              </a:rPr>
              <a:t>ogni atto che limita o condiziona il diritto di professare liberamente la propria fede religiosa</a:t>
            </a:r>
            <a:endParaRPr lang="it-IT" sz="4400" dirty="0">
              <a:solidFill>
                <a:schemeClr val="tx1"/>
              </a:solidFill>
            </a:endParaRPr>
          </a:p>
          <a:p>
            <a:pPr algn="ctr"/>
            <a:r>
              <a:rPr lang="it-IT" sz="4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it-IT" sz="13800" dirty="0">
              <a:solidFill>
                <a:schemeClr val="tx1"/>
              </a:solidFill>
            </a:endParaRPr>
          </a:p>
        </p:txBody>
      </p:sp>
      <p:pic>
        <p:nvPicPr>
          <p:cNvPr id="1026" name="Immagine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850" y="815975"/>
            <a:ext cx="2138363" cy="401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76041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2095500" y="1935163"/>
            <a:ext cx="9144000" cy="2387600"/>
          </a:xfrm>
        </p:spPr>
        <p:txBody>
          <a:bodyPr/>
          <a:lstStyle/>
          <a:p>
            <a:endParaRPr lang="it-IT" dirty="0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266700" y="1663700"/>
            <a:ext cx="11658600" cy="4838700"/>
          </a:xfrm>
        </p:spPr>
        <p:txBody>
          <a:bodyPr>
            <a:normAutofit/>
          </a:bodyPr>
          <a:lstStyle/>
          <a:p>
            <a:endParaRPr lang="it-IT" dirty="0" smtClean="0">
              <a:solidFill>
                <a:schemeClr val="tx1"/>
              </a:solidFill>
            </a:endParaRPr>
          </a:p>
          <a:p>
            <a:pPr algn="ctr"/>
            <a:r>
              <a:rPr lang="it-IT" sz="3200" b="1" dirty="0">
                <a:solidFill>
                  <a:schemeClr val="tx1"/>
                </a:solidFill>
              </a:rPr>
              <a:t>Abuso dei mezzi di </a:t>
            </a:r>
            <a:r>
              <a:rPr lang="it-IT" sz="3200" b="1" dirty="0" smtClean="0">
                <a:solidFill>
                  <a:schemeClr val="tx1"/>
                </a:solidFill>
              </a:rPr>
              <a:t>correzione</a:t>
            </a:r>
          </a:p>
          <a:p>
            <a:pPr algn="ctr"/>
            <a:endParaRPr lang="it-IT" sz="3200" dirty="0">
              <a:solidFill>
                <a:schemeClr val="tx1"/>
              </a:solidFill>
            </a:endParaRPr>
          </a:p>
          <a:p>
            <a:pPr algn="ctr"/>
            <a:endParaRPr lang="it-IT" sz="3200" dirty="0" smtClean="0">
              <a:solidFill>
                <a:schemeClr val="tx1"/>
              </a:solidFill>
            </a:endParaRPr>
          </a:p>
          <a:p>
            <a:pPr algn="just"/>
            <a:r>
              <a:rPr lang="it-IT" sz="3200" dirty="0" smtClean="0">
                <a:solidFill>
                  <a:schemeClr val="tx1"/>
                </a:solidFill>
              </a:rPr>
              <a:t>coinvolge </a:t>
            </a:r>
            <a:r>
              <a:rPr lang="it-IT" sz="3200" dirty="0">
                <a:solidFill>
                  <a:schemeClr val="tx1"/>
                </a:solidFill>
              </a:rPr>
              <a:t>l'uso improprio del potere correttivo e disciplinare nei confronti di un Tesserato</a:t>
            </a:r>
            <a:endParaRPr lang="it-IT" sz="7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it-IT" sz="3200" dirty="0">
              <a:solidFill>
                <a:schemeClr val="tx1"/>
              </a:solidFill>
            </a:endParaRPr>
          </a:p>
          <a:p>
            <a:pPr algn="ctr"/>
            <a:r>
              <a:rPr lang="it-IT" sz="3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it-IT" sz="8800" dirty="0">
              <a:solidFill>
                <a:schemeClr val="tx1"/>
              </a:solidFill>
            </a:endParaRPr>
          </a:p>
        </p:txBody>
      </p:sp>
      <p:pic>
        <p:nvPicPr>
          <p:cNvPr id="1026" name="Immagine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850" y="815975"/>
            <a:ext cx="2138363" cy="401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28550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2095500" y="1935163"/>
            <a:ext cx="9144000" cy="2387600"/>
          </a:xfrm>
        </p:spPr>
        <p:txBody>
          <a:bodyPr/>
          <a:lstStyle/>
          <a:p>
            <a:endParaRPr lang="it-IT" dirty="0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266700" y="1536700"/>
            <a:ext cx="11658600" cy="4965700"/>
          </a:xfrm>
        </p:spPr>
        <p:txBody>
          <a:bodyPr>
            <a:noAutofit/>
          </a:bodyPr>
          <a:lstStyle/>
          <a:p>
            <a:endParaRPr lang="it-IT" sz="3200" dirty="0" smtClean="0">
              <a:solidFill>
                <a:schemeClr val="tx1"/>
              </a:solidFill>
            </a:endParaRPr>
          </a:p>
          <a:p>
            <a:pPr algn="ctr"/>
            <a:r>
              <a:rPr lang="it-IT" sz="3200" b="1" dirty="0" smtClean="0">
                <a:solidFill>
                  <a:schemeClr val="tx1"/>
                </a:solidFill>
              </a:rPr>
              <a:t>Negligenza</a:t>
            </a:r>
          </a:p>
          <a:p>
            <a:pPr algn="ctr"/>
            <a:endParaRPr lang="it-IT" sz="3200" dirty="0">
              <a:solidFill>
                <a:schemeClr val="tx1"/>
              </a:solidFill>
            </a:endParaRPr>
          </a:p>
          <a:p>
            <a:pPr algn="just"/>
            <a:r>
              <a:rPr lang="it-IT" sz="3200" dirty="0" smtClean="0">
                <a:solidFill>
                  <a:schemeClr val="tx1"/>
                </a:solidFill>
              </a:rPr>
              <a:t>si </a:t>
            </a:r>
            <a:r>
              <a:rPr lang="it-IT" sz="3200" dirty="0">
                <a:solidFill>
                  <a:schemeClr val="tx1"/>
                </a:solidFill>
              </a:rPr>
              <a:t>verifica quando un Tesserato, nonostante sia a conoscenza di un evento rilevante, omette di intervenire o segnalare, causando o permettendo un danno o un pericolo imminente di danno</a:t>
            </a:r>
            <a:endParaRPr lang="it-IT" sz="4400" dirty="0">
              <a:solidFill>
                <a:schemeClr val="tx1"/>
              </a:solidFill>
            </a:endParaRPr>
          </a:p>
          <a:p>
            <a:pPr algn="ctr"/>
            <a:r>
              <a:rPr lang="it-IT" sz="4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it-IT" sz="13800" dirty="0">
              <a:solidFill>
                <a:schemeClr val="tx1"/>
              </a:solidFill>
            </a:endParaRPr>
          </a:p>
        </p:txBody>
      </p:sp>
      <p:pic>
        <p:nvPicPr>
          <p:cNvPr id="1026" name="Immagine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850" y="815975"/>
            <a:ext cx="2138363" cy="401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19418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2095500" y="1935163"/>
            <a:ext cx="9144000" cy="2387600"/>
          </a:xfrm>
        </p:spPr>
        <p:txBody>
          <a:bodyPr/>
          <a:lstStyle/>
          <a:p>
            <a:endParaRPr lang="it-IT" sz="9600" dirty="0">
              <a:solidFill>
                <a:schemeClr val="tx1"/>
              </a:solidFill>
            </a:endParaRP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266700" y="1935163"/>
            <a:ext cx="11658600" cy="4567237"/>
          </a:xfrm>
        </p:spPr>
        <p:txBody>
          <a:bodyPr>
            <a:normAutofit/>
          </a:bodyPr>
          <a:lstStyle/>
          <a:p>
            <a:endParaRPr lang="it-IT" sz="3200" dirty="0" smtClean="0">
              <a:solidFill>
                <a:schemeClr val="tx1"/>
              </a:solidFill>
            </a:endParaRPr>
          </a:p>
          <a:p>
            <a:pPr algn="ctr"/>
            <a:r>
              <a:rPr lang="it-IT" sz="3200" b="1" dirty="0" smtClean="0">
                <a:solidFill>
                  <a:schemeClr val="tx1"/>
                </a:solidFill>
              </a:rPr>
              <a:t>Incuria</a:t>
            </a:r>
          </a:p>
          <a:p>
            <a:pPr algn="ctr"/>
            <a:endParaRPr lang="it-IT" sz="3200" dirty="0">
              <a:solidFill>
                <a:schemeClr val="tx1"/>
              </a:solidFill>
            </a:endParaRPr>
          </a:p>
          <a:p>
            <a:pPr algn="just"/>
            <a:r>
              <a:rPr lang="it-IT" sz="3200" dirty="0" smtClean="0">
                <a:solidFill>
                  <a:schemeClr val="tx1"/>
                </a:solidFill>
              </a:rPr>
              <a:t>comporta </a:t>
            </a:r>
            <a:r>
              <a:rPr lang="it-IT" sz="3200" dirty="0">
                <a:solidFill>
                  <a:schemeClr val="tx1"/>
                </a:solidFill>
              </a:rPr>
              <a:t>la mancata soddisfazione delle necessità fondamentali a livello fisico, medico, educativo ed emotivo</a:t>
            </a:r>
            <a:endParaRPr lang="it-IT" sz="4400" dirty="0">
              <a:solidFill>
                <a:schemeClr val="tx1"/>
              </a:solidFill>
            </a:endParaRPr>
          </a:p>
          <a:p>
            <a:pPr algn="ctr"/>
            <a:r>
              <a:rPr lang="it-IT" sz="4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it-IT" sz="13800" dirty="0">
              <a:solidFill>
                <a:schemeClr val="tx1"/>
              </a:solidFill>
            </a:endParaRPr>
          </a:p>
        </p:txBody>
      </p:sp>
      <p:pic>
        <p:nvPicPr>
          <p:cNvPr id="1026" name="Immagine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850" y="815975"/>
            <a:ext cx="2138363" cy="401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18727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2095500" y="1935163"/>
            <a:ext cx="9144000" cy="2387600"/>
          </a:xfrm>
        </p:spPr>
        <p:txBody>
          <a:bodyPr/>
          <a:lstStyle/>
          <a:p>
            <a:endParaRPr lang="it-IT" sz="8800" dirty="0">
              <a:solidFill>
                <a:schemeClr val="tx1"/>
              </a:solidFill>
            </a:endParaRP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266700" y="1638300"/>
            <a:ext cx="11658600" cy="4864100"/>
          </a:xfrm>
        </p:spPr>
        <p:txBody>
          <a:bodyPr>
            <a:normAutofit/>
          </a:bodyPr>
          <a:lstStyle/>
          <a:p>
            <a:endParaRPr lang="it-IT" sz="2800" dirty="0" smtClean="0">
              <a:solidFill>
                <a:schemeClr val="tx1"/>
              </a:solidFill>
            </a:endParaRPr>
          </a:p>
          <a:p>
            <a:pPr algn="ctr"/>
            <a:r>
              <a:rPr lang="it-IT" sz="2800" b="1" dirty="0">
                <a:solidFill>
                  <a:schemeClr val="tx1"/>
                </a:solidFill>
              </a:rPr>
              <a:t>Altri comportamenti </a:t>
            </a:r>
            <a:r>
              <a:rPr lang="it-IT" sz="2800" b="1" dirty="0" smtClean="0">
                <a:solidFill>
                  <a:schemeClr val="tx1"/>
                </a:solidFill>
              </a:rPr>
              <a:t>discriminatori</a:t>
            </a:r>
          </a:p>
          <a:p>
            <a:pPr algn="ctr"/>
            <a:endParaRPr lang="it-IT" sz="2800" dirty="0">
              <a:solidFill>
                <a:schemeClr val="tx1"/>
              </a:solidFill>
            </a:endParaRPr>
          </a:p>
          <a:p>
            <a:pPr algn="just"/>
            <a:r>
              <a:rPr lang="it-IT" sz="2800" dirty="0" smtClean="0">
                <a:solidFill>
                  <a:schemeClr val="tx1"/>
                </a:solidFill>
              </a:rPr>
              <a:t>includono </a:t>
            </a:r>
            <a:r>
              <a:rPr lang="it-IT" sz="2800" dirty="0">
                <a:solidFill>
                  <a:schemeClr val="tx1"/>
                </a:solidFill>
              </a:rPr>
              <a:t>qualsiasi comportamento finalizzato a discriminare sulla base di etnia, colore della pelle, caratteristiche fisiche, genere, status socioeconomico, prestazioni sportive, religione, convinzioni personali, disabilità, età o orientamento sessuale</a:t>
            </a:r>
            <a:endParaRPr lang="it-IT" sz="4000" dirty="0">
              <a:solidFill>
                <a:schemeClr val="tx1"/>
              </a:solidFill>
            </a:endParaRPr>
          </a:p>
          <a:p>
            <a:pPr algn="ctr"/>
            <a:r>
              <a:rPr lang="it-IT" sz="4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it-IT" sz="11500" dirty="0">
              <a:solidFill>
                <a:schemeClr val="tx1"/>
              </a:solidFill>
            </a:endParaRPr>
          </a:p>
        </p:txBody>
      </p:sp>
      <p:pic>
        <p:nvPicPr>
          <p:cNvPr id="1026" name="Immagine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850" y="815975"/>
            <a:ext cx="2138363" cy="401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8377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2095500" y="1935163"/>
            <a:ext cx="9144000" cy="2387600"/>
          </a:xfrm>
        </p:spPr>
        <p:txBody>
          <a:bodyPr/>
          <a:lstStyle/>
          <a:p>
            <a:endParaRPr lang="it-IT" dirty="0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266700" y="1079500"/>
            <a:ext cx="11658600" cy="5943600"/>
          </a:xfrm>
        </p:spPr>
        <p:txBody>
          <a:bodyPr>
            <a:normAutofit/>
          </a:bodyPr>
          <a:lstStyle/>
          <a:p>
            <a:endParaRPr lang="it-IT" sz="2400" dirty="0" smtClean="0">
              <a:solidFill>
                <a:schemeClr val="tx1"/>
              </a:solidFill>
            </a:endParaRPr>
          </a:p>
          <a:p>
            <a:pPr algn="ctr"/>
            <a:r>
              <a:rPr lang="it-IT" sz="2400" b="1" dirty="0">
                <a:solidFill>
                  <a:schemeClr val="tx1"/>
                </a:solidFill>
              </a:rPr>
              <a:t>Obbligo di segnalazione </a:t>
            </a:r>
            <a:endParaRPr lang="it-IT" sz="4800" dirty="0">
              <a:solidFill>
                <a:schemeClr val="tx1"/>
              </a:solidFill>
            </a:endParaRPr>
          </a:p>
          <a:p>
            <a:endParaRPr lang="it-IT" sz="2400" dirty="0" smtClean="0">
              <a:solidFill>
                <a:schemeClr val="tx1"/>
              </a:solidFill>
            </a:endParaRPr>
          </a:p>
          <a:p>
            <a:pPr algn="just"/>
            <a:r>
              <a:rPr lang="it-IT" sz="2400" dirty="0" smtClean="0">
                <a:solidFill>
                  <a:schemeClr val="tx1"/>
                </a:solidFill>
              </a:rPr>
              <a:t>Chiunque </a:t>
            </a:r>
            <a:r>
              <a:rPr lang="it-IT" sz="2400" dirty="0">
                <a:solidFill>
                  <a:schemeClr val="tx1"/>
                </a:solidFill>
              </a:rPr>
              <a:t>venga a conoscenza di comportamenti rilevanti </a:t>
            </a:r>
            <a:r>
              <a:rPr lang="it-IT" sz="2400" dirty="0" smtClean="0">
                <a:solidFill>
                  <a:schemeClr val="tx1"/>
                </a:solidFill>
              </a:rPr>
              <a:t>che </a:t>
            </a:r>
            <a:r>
              <a:rPr lang="it-IT" sz="2400" dirty="0">
                <a:solidFill>
                  <a:schemeClr val="tx1"/>
                </a:solidFill>
              </a:rPr>
              <a:t>coinvolgano Tesserati, in particolare minorenni, è tenuto a comunicarlo immediatamente al Responsabile per la prevenzione di abusi, violenze e discriminazioni della Società e/o il </a:t>
            </a:r>
            <a:r>
              <a:rPr lang="it-IT" sz="2400" dirty="0" err="1">
                <a:solidFill>
                  <a:schemeClr val="tx1"/>
                </a:solidFill>
              </a:rPr>
              <a:t>Safeguarding</a:t>
            </a:r>
            <a:r>
              <a:rPr lang="it-IT" sz="2400" dirty="0">
                <a:solidFill>
                  <a:schemeClr val="tx1"/>
                </a:solidFill>
              </a:rPr>
              <a:t> Office della FIPAV. </a:t>
            </a:r>
            <a:endParaRPr lang="it-IT" sz="4800" dirty="0">
              <a:solidFill>
                <a:schemeClr val="tx1"/>
              </a:solidFill>
            </a:endParaRPr>
          </a:p>
          <a:p>
            <a:pPr algn="just"/>
            <a:endParaRPr lang="it-IT" sz="2400" dirty="0" smtClean="0">
              <a:solidFill>
                <a:schemeClr val="tx1"/>
              </a:solidFill>
            </a:endParaRPr>
          </a:p>
          <a:p>
            <a:pPr algn="just"/>
            <a:r>
              <a:rPr lang="it-IT" sz="2400" dirty="0" smtClean="0">
                <a:solidFill>
                  <a:schemeClr val="tx1"/>
                </a:solidFill>
              </a:rPr>
              <a:t>Chiunque </a:t>
            </a:r>
            <a:r>
              <a:rPr lang="it-IT" sz="2400" dirty="0">
                <a:solidFill>
                  <a:schemeClr val="tx1"/>
                </a:solidFill>
              </a:rPr>
              <a:t>sospetti comportamenti rilevanti </a:t>
            </a:r>
            <a:r>
              <a:rPr lang="it-IT" sz="2400" dirty="0" smtClean="0">
                <a:solidFill>
                  <a:schemeClr val="tx1"/>
                </a:solidFill>
              </a:rPr>
              <a:t>può </a:t>
            </a:r>
            <a:r>
              <a:rPr lang="it-IT" sz="2400" dirty="0">
                <a:solidFill>
                  <a:schemeClr val="tx1"/>
                </a:solidFill>
              </a:rPr>
              <a:t>discuterne con il Responsabile per la prevenzione di abusi, violenze e discriminazioni della Società e/o il </a:t>
            </a:r>
            <a:r>
              <a:rPr lang="it-IT" sz="2400" dirty="0" err="1">
                <a:solidFill>
                  <a:schemeClr val="tx1"/>
                </a:solidFill>
              </a:rPr>
              <a:t>Safeguarding</a:t>
            </a:r>
            <a:r>
              <a:rPr lang="it-IT" sz="2400" dirty="0">
                <a:solidFill>
                  <a:schemeClr val="tx1"/>
                </a:solidFill>
              </a:rPr>
              <a:t> Office della FIPAV</a:t>
            </a:r>
            <a:endParaRPr lang="it-IT" sz="3600" dirty="0">
              <a:solidFill>
                <a:schemeClr val="tx1"/>
              </a:solidFill>
            </a:endParaRPr>
          </a:p>
          <a:p>
            <a:pPr algn="ctr"/>
            <a:r>
              <a:rPr lang="it-IT" sz="3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it-IT" sz="9600" dirty="0">
              <a:solidFill>
                <a:schemeClr val="tx1"/>
              </a:solidFill>
            </a:endParaRPr>
          </a:p>
        </p:txBody>
      </p:sp>
      <p:pic>
        <p:nvPicPr>
          <p:cNvPr id="1026" name="Immagine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850" y="815975"/>
            <a:ext cx="2138363" cy="401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64802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2095500" y="1935163"/>
            <a:ext cx="9144000" cy="2387600"/>
          </a:xfrm>
        </p:spPr>
        <p:txBody>
          <a:bodyPr/>
          <a:lstStyle/>
          <a:p>
            <a:endParaRPr lang="it-IT" dirty="0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266700" y="2362200"/>
            <a:ext cx="11658600" cy="4140200"/>
          </a:xfrm>
        </p:spPr>
        <p:txBody>
          <a:bodyPr>
            <a:normAutofit/>
          </a:bodyPr>
          <a:lstStyle/>
          <a:p>
            <a:endParaRPr lang="it-IT" dirty="0" smtClean="0"/>
          </a:p>
          <a:p>
            <a:pPr algn="ctr"/>
            <a:endParaRPr lang="it-IT" sz="3200" b="1" dirty="0" smtClean="0">
              <a:solidFill>
                <a:schemeClr val="tx1"/>
              </a:solidFill>
            </a:endParaRPr>
          </a:p>
          <a:p>
            <a:pPr algn="ctr"/>
            <a:r>
              <a:rPr lang="it-IT" sz="3200" b="1" dirty="0" smtClean="0">
                <a:solidFill>
                  <a:schemeClr val="tx1"/>
                </a:solidFill>
              </a:rPr>
              <a:t>DOVERI </a:t>
            </a:r>
            <a:r>
              <a:rPr lang="it-IT" sz="3200" b="1" dirty="0">
                <a:solidFill>
                  <a:schemeClr val="tx1"/>
                </a:solidFill>
              </a:rPr>
              <a:t>E OBBLIGHI DEI DIRIGENTI SPORTIVI E TECNICI </a:t>
            </a:r>
            <a:endParaRPr lang="it-IT" sz="4400" b="1" dirty="0">
              <a:solidFill>
                <a:schemeClr val="tx1"/>
              </a:solidFill>
            </a:endParaRPr>
          </a:p>
          <a:p>
            <a:pPr algn="just"/>
            <a:endParaRPr lang="it-IT" sz="3200" dirty="0">
              <a:solidFill>
                <a:schemeClr val="tx1"/>
              </a:solidFill>
            </a:endParaRPr>
          </a:p>
          <a:p>
            <a:pPr algn="ctr"/>
            <a:r>
              <a:rPr lang="it-IT" sz="3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it-IT" sz="8800" dirty="0">
              <a:solidFill>
                <a:schemeClr val="tx1"/>
              </a:solidFill>
            </a:endParaRPr>
          </a:p>
        </p:txBody>
      </p:sp>
      <p:pic>
        <p:nvPicPr>
          <p:cNvPr id="1026" name="Immagine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850" y="815975"/>
            <a:ext cx="2138363" cy="401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20252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2095500" y="1935163"/>
            <a:ext cx="9144000" cy="2387600"/>
          </a:xfrm>
        </p:spPr>
        <p:txBody>
          <a:bodyPr/>
          <a:lstStyle/>
          <a:p>
            <a:endParaRPr lang="it-IT" dirty="0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266700" y="1536700"/>
            <a:ext cx="11658600" cy="4965700"/>
          </a:xfrm>
        </p:spPr>
        <p:txBody>
          <a:bodyPr>
            <a:normAutofit fontScale="47500" lnSpcReduction="20000"/>
          </a:bodyPr>
          <a:lstStyle/>
          <a:p>
            <a:endParaRPr lang="it-IT" dirty="0" smtClean="0"/>
          </a:p>
          <a:p>
            <a:pPr algn="just"/>
            <a:r>
              <a:rPr lang="it-IT" sz="4400" dirty="0" smtClean="0">
                <a:solidFill>
                  <a:schemeClr val="tx1"/>
                </a:solidFill>
              </a:rPr>
              <a:t>Contribuire </a:t>
            </a:r>
            <a:r>
              <a:rPr lang="it-IT" sz="4400" dirty="0">
                <a:solidFill>
                  <a:schemeClr val="tx1"/>
                </a:solidFill>
              </a:rPr>
              <a:t>attivamente alla prevenzione e al contrasto di ogni forma di abuso, violenza e </a:t>
            </a:r>
            <a:r>
              <a:rPr lang="it-IT" sz="4400" dirty="0" smtClean="0">
                <a:solidFill>
                  <a:schemeClr val="tx1"/>
                </a:solidFill>
              </a:rPr>
              <a:t>discriminazione</a:t>
            </a:r>
            <a:endParaRPr lang="it-IT" sz="4400" dirty="0">
              <a:solidFill>
                <a:schemeClr val="tx1"/>
              </a:solidFill>
            </a:endParaRPr>
          </a:p>
          <a:p>
            <a:pPr algn="just"/>
            <a:endParaRPr lang="it-IT" sz="4400" dirty="0" smtClean="0">
              <a:solidFill>
                <a:schemeClr val="tx1"/>
              </a:solidFill>
            </a:endParaRPr>
          </a:p>
          <a:p>
            <a:pPr algn="just"/>
            <a:r>
              <a:rPr lang="it-IT" sz="4400" dirty="0" smtClean="0">
                <a:solidFill>
                  <a:schemeClr val="tx1"/>
                </a:solidFill>
              </a:rPr>
              <a:t>Evitare </a:t>
            </a:r>
            <a:r>
              <a:rPr lang="it-IT" sz="4400" dirty="0">
                <a:solidFill>
                  <a:schemeClr val="tx1"/>
                </a:solidFill>
              </a:rPr>
              <a:t>qualsiasi abuso o utilizzo improprio della propria posizione di fiducia, potere o influenza nei confronti dei tesserati, soprattutto se </a:t>
            </a:r>
            <a:r>
              <a:rPr lang="it-IT" sz="4400" dirty="0" smtClean="0">
                <a:solidFill>
                  <a:schemeClr val="tx1"/>
                </a:solidFill>
              </a:rPr>
              <a:t>minori</a:t>
            </a:r>
            <a:endParaRPr lang="it-IT" sz="4400" dirty="0">
              <a:solidFill>
                <a:schemeClr val="tx1"/>
              </a:solidFill>
            </a:endParaRPr>
          </a:p>
          <a:p>
            <a:pPr algn="just"/>
            <a:endParaRPr lang="it-IT" sz="4400" dirty="0" smtClean="0">
              <a:solidFill>
                <a:schemeClr val="tx1"/>
              </a:solidFill>
            </a:endParaRPr>
          </a:p>
          <a:p>
            <a:pPr algn="just"/>
            <a:r>
              <a:rPr lang="it-IT" sz="4400" dirty="0" smtClean="0">
                <a:solidFill>
                  <a:schemeClr val="tx1"/>
                </a:solidFill>
              </a:rPr>
              <a:t>Partecipare </a:t>
            </a:r>
            <a:r>
              <a:rPr lang="it-IT" sz="4400" dirty="0">
                <a:solidFill>
                  <a:schemeClr val="tx1"/>
                </a:solidFill>
              </a:rPr>
              <a:t>alla formazione e alla crescita armonica dei tesserati, in particolare se </a:t>
            </a:r>
            <a:r>
              <a:rPr lang="it-IT" sz="4400" dirty="0" smtClean="0">
                <a:solidFill>
                  <a:schemeClr val="tx1"/>
                </a:solidFill>
              </a:rPr>
              <a:t>minori</a:t>
            </a:r>
            <a:endParaRPr lang="it-IT" sz="4400" dirty="0">
              <a:solidFill>
                <a:schemeClr val="tx1"/>
              </a:solidFill>
            </a:endParaRPr>
          </a:p>
          <a:p>
            <a:pPr algn="just"/>
            <a:endParaRPr lang="it-IT" sz="4400" dirty="0" smtClean="0">
              <a:solidFill>
                <a:schemeClr val="tx1"/>
              </a:solidFill>
            </a:endParaRPr>
          </a:p>
          <a:p>
            <a:pPr algn="just"/>
            <a:r>
              <a:rPr lang="it-IT" sz="4400" dirty="0" smtClean="0">
                <a:solidFill>
                  <a:schemeClr val="tx1"/>
                </a:solidFill>
              </a:rPr>
              <a:t>Limitare </a:t>
            </a:r>
            <a:r>
              <a:rPr lang="it-IT" sz="4400" dirty="0">
                <a:solidFill>
                  <a:schemeClr val="tx1"/>
                </a:solidFill>
              </a:rPr>
              <a:t>al minimo indispensabile ogni contatto fisico con i tesserati, soprattutto se </a:t>
            </a:r>
            <a:r>
              <a:rPr lang="it-IT" sz="4400" dirty="0" smtClean="0">
                <a:solidFill>
                  <a:schemeClr val="tx1"/>
                </a:solidFill>
              </a:rPr>
              <a:t>minori </a:t>
            </a:r>
            <a:endParaRPr lang="it-IT" sz="4400" dirty="0">
              <a:solidFill>
                <a:schemeClr val="tx1"/>
              </a:solidFill>
            </a:endParaRPr>
          </a:p>
          <a:p>
            <a:pPr algn="just"/>
            <a:endParaRPr lang="it-IT" sz="3200" dirty="0">
              <a:solidFill>
                <a:schemeClr val="tx1"/>
              </a:solidFill>
            </a:endParaRPr>
          </a:p>
          <a:p>
            <a:pPr algn="ctr"/>
            <a:r>
              <a:rPr lang="it-IT" sz="3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it-IT" sz="8800" dirty="0">
              <a:solidFill>
                <a:schemeClr val="tx1"/>
              </a:solidFill>
            </a:endParaRPr>
          </a:p>
        </p:txBody>
      </p:sp>
      <p:pic>
        <p:nvPicPr>
          <p:cNvPr id="1026" name="Immagine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850" y="815975"/>
            <a:ext cx="2138363" cy="401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30897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2095500" y="1935163"/>
            <a:ext cx="9144000" cy="2387600"/>
          </a:xfrm>
        </p:spPr>
        <p:txBody>
          <a:bodyPr/>
          <a:lstStyle/>
          <a:p>
            <a:endParaRPr lang="it-IT" dirty="0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266700" y="1422400"/>
            <a:ext cx="11658600" cy="5080000"/>
          </a:xfrm>
        </p:spPr>
        <p:txBody>
          <a:bodyPr>
            <a:noAutofit/>
          </a:bodyPr>
          <a:lstStyle/>
          <a:p>
            <a:pPr algn="just"/>
            <a:endParaRPr lang="it-IT" sz="2400" dirty="0" smtClean="0">
              <a:solidFill>
                <a:schemeClr val="tx1"/>
              </a:solidFill>
            </a:endParaRPr>
          </a:p>
          <a:p>
            <a:pPr algn="just"/>
            <a:r>
              <a:rPr lang="it-IT" sz="2400" dirty="0" smtClean="0">
                <a:solidFill>
                  <a:schemeClr val="tx1"/>
                </a:solidFill>
              </a:rPr>
              <a:t>Favorire </a:t>
            </a:r>
            <a:r>
              <a:rPr lang="it-IT" sz="2400" dirty="0">
                <a:solidFill>
                  <a:schemeClr val="tx1"/>
                </a:solidFill>
              </a:rPr>
              <a:t>un rapporto tra tesserati basato sul rispetto reciproco e sulla collaborazione, prevenendo situazioni disfunzionali che possano generare uno stato di soggezione, pericolo o timore, anche attraverso la manipolazione; </a:t>
            </a:r>
            <a:endParaRPr lang="it-IT" sz="4800" dirty="0">
              <a:solidFill>
                <a:schemeClr val="tx1"/>
              </a:solidFill>
            </a:endParaRPr>
          </a:p>
          <a:p>
            <a:pPr algn="just"/>
            <a:endParaRPr lang="it-IT" sz="2400" dirty="0" smtClean="0">
              <a:solidFill>
                <a:schemeClr val="tx1"/>
              </a:solidFill>
            </a:endParaRPr>
          </a:p>
          <a:p>
            <a:pPr algn="just"/>
            <a:r>
              <a:rPr lang="it-IT" sz="2400" dirty="0" smtClean="0">
                <a:solidFill>
                  <a:schemeClr val="tx1"/>
                </a:solidFill>
              </a:rPr>
              <a:t>Evitare </a:t>
            </a:r>
            <a:r>
              <a:rPr lang="it-IT" sz="2400" dirty="0">
                <a:solidFill>
                  <a:schemeClr val="tx1"/>
                </a:solidFill>
              </a:rPr>
              <a:t>di creare situazioni di intimità con i tesserati minori; </a:t>
            </a:r>
            <a:endParaRPr lang="it-IT" sz="4800" dirty="0">
              <a:solidFill>
                <a:schemeClr val="tx1"/>
              </a:solidFill>
            </a:endParaRPr>
          </a:p>
          <a:p>
            <a:pPr algn="just"/>
            <a:endParaRPr lang="it-IT" sz="2400" dirty="0" smtClean="0">
              <a:solidFill>
                <a:schemeClr val="tx1"/>
              </a:solidFill>
            </a:endParaRPr>
          </a:p>
          <a:p>
            <a:pPr algn="just"/>
            <a:r>
              <a:rPr lang="it-IT" sz="2400" dirty="0" smtClean="0">
                <a:solidFill>
                  <a:schemeClr val="tx1"/>
                </a:solidFill>
              </a:rPr>
              <a:t>Organizzare </a:t>
            </a:r>
            <a:r>
              <a:rPr lang="it-IT" sz="2400" dirty="0">
                <a:solidFill>
                  <a:schemeClr val="tx1"/>
                </a:solidFill>
              </a:rPr>
              <a:t>soluzioni logistiche durante le trasferte per prevenire situazioni di </a:t>
            </a:r>
            <a:r>
              <a:rPr lang="it-IT" sz="2400" dirty="0" smtClean="0">
                <a:solidFill>
                  <a:schemeClr val="tx1"/>
                </a:solidFill>
              </a:rPr>
              <a:t>disagio </a:t>
            </a:r>
            <a:r>
              <a:rPr lang="it-IT" sz="2400" dirty="0">
                <a:solidFill>
                  <a:schemeClr val="tx1"/>
                </a:solidFill>
              </a:rPr>
              <a:t>o comportamenti inappropriati, coinvolgendo coloro che hanno la responsabilità genitoriale o i loro delegati nelle decisioni;</a:t>
            </a:r>
            <a:endParaRPr lang="it-IT" sz="3600" dirty="0">
              <a:solidFill>
                <a:schemeClr val="tx1"/>
              </a:solidFill>
            </a:endParaRPr>
          </a:p>
          <a:p>
            <a:pPr algn="just"/>
            <a:r>
              <a:rPr lang="it-IT" sz="3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it-IT" sz="9600" dirty="0">
              <a:solidFill>
                <a:schemeClr val="tx1"/>
              </a:solidFill>
            </a:endParaRPr>
          </a:p>
        </p:txBody>
      </p:sp>
      <p:pic>
        <p:nvPicPr>
          <p:cNvPr id="1026" name="Immagine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850" y="815975"/>
            <a:ext cx="2138363" cy="401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33941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2095500" y="1935163"/>
            <a:ext cx="9144000" cy="2387600"/>
          </a:xfrm>
        </p:spPr>
        <p:txBody>
          <a:bodyPr/>
          <a:lstStyle/>
          <a:p>
            <a:endParaRPr lang="it-IT" dirty="0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266700" y="1511300"/>
            <a:ext cx="11658600" cy="4991100"/>
          </a:xfrm>
        </p:spPr>
        <p:txBody>
          <a:bodyPr>
            <a:noAutofit/>
          </a:bodyPr>
          <a:lstStyle/>
          <a:p>
            <a:pPr algn="just"/>
            <a:endParaRPr lang="it-IT" sz="2400" dirty="0" smtClean="0">
              <a:solidFill>
                <a:schemeClr val="tx1"/>
              </a:solidFill>
            </a:endParaRPr>
          </a:p>
          <a:p>
            <a:pPr algn="just"/>
            <a:r>
              <a:rPr lang="it-IT" sz="2400" dirty="0" smtClean="0">
                <a:solidFill>
                  <a:schemeClr val="tx1"/>
                </a:solidFill>
              </a:rPr>
              <a:t>Comunicare </a:t>
            </a:r>
            <a:r>
              <a:rPr lang="it-IT" sz="2400" dirty="0">
                <a:solidFill>
                  <a:schemeClr val="tx1"/>
                </a:solidFill>
              </a:rPr>
              <a:t>e condividere con i tesserati minori gli obiettivi educativi e formativi, coinvolgendo coloro che hanno la responsabilità genitoriale o i loro delegati nelle </a:t>
            </a:r>
            <a:r>
              <a:rPr lang="it-IT" sz="2400" dirty="0" smtClean="0">
                <a:solidFill>
                  <a:schemeClr val="tx1"/>
                </a:solidFill>
              </a:rPr>
              <a:t>scelte</a:t>
            </a:r>
            <a:endParaRPr lang="it-IT" sz="4800" dirty="0">
              <a:solidFill>
                <a:schemeClr val="tx1"/>
              </a:solidFill>
            </a:endParaRPr>
          </a:p>
          <a:p>
            <a:pPr algn="just"/>
            <a:endParaRPr lang="it-IT" sz="2400" dirty="0" smtClean="0">
              <a:solidFill>
                <a:schemeClr val="tx1"/>
              </a:solidFill>
            </a:endParaRPr>
          </a:p>
          <a:p>
            <a:pPr algn="just"/>
            <a:r>
              <a:rPr lang="it-IT" sz="2400" dirty="0" smtClean="0">
                <a:solidFill>
                  <a:schemeClr val="tx1"/>
                </a:solidFill>
              </a:rPr>
              <a:t>Evitare </a:t>
            </a:r>
            <a:r>
              <a:rPr lang="it-IT" sz="2400" dirty="0">
                <a:solidFill>
                  <a:schemeClr val="tx1"/>
                </a:solidFill>
              </a:rPr>
              <a:t>comunicazioni e contatti di natura intima con i tesserati minori, anche tramite i social </a:t>
            </a:r>
            <a:r>
              <a:rPr lang="it-IT" sz="2400" dirty="0" smtClean="0">
                <a:solidFill>
                  <a:schemeClr val="tx1"/>
                </a:solidFill>
              </a:rPr>
              <a:t>network</a:t>
            </a:r>
            <a:endParaRPr lang="it-IT" sz="4800" dirty="0">
              <a:solidFill>
                <a:schemeClr val="tx1"/>
              </a:solidFill>
            </a:endParaRPr>
          </a:p>
          <a:p>
            <a:pPr algn="just"/>
            <a:endParaRPr lang="it-IT" sz="2400" dirty="0" smtClean="0">
              <a:solidFill>
                <a:schemeClr val="tx1"/>
              </a:solidFill>
            </a:endParaRPr>
          </a:p>
          <a:p>
            <a:pPr algn="just"/>
            <a:r>
              <a:rPr lang="it-IT" sz="2400" dirty="0" smtClean="0">
                <a:solidFill>
                  <a:schemeClr val="tx1"/>
                </a:solidFill>
              </a:rPr>
              <a:t>Interrompere </a:t>
            </a:r>
            <a:r>
              <a:rPr lang="it-IT" sz="2400" dirty="0">
                <a:solidFill>
                  <a:schemeClr val="tx1"/>
                </a:solidFill>
              </a:rPr>
              <a:t>immediatamente ogni contatto con i tesserati minori se si avvertono situazioni di ansia, timore o disagio derivanti dalla propria condotta, e attivare il Responsabile per la prevenzione di abusi, violenze e discriminazioni della </a:t>
            </a:r>
            <a:r>
              <a:rPr lang="it-IT" sz="2400" dirty="0" smtClean="0">
                <a:solidFill>
                  <a:schemeClr val="tx1"/>
                </a:solidFill>
              </a:rPr>
              <a:t>Società</a:t>
            </a:r>
            <a:endParaRPr lang="it-IT" sz="4800" dirty="0">
              <a:solidFill>
                <a:schemeClr val="tx1"/>
              </a:solidFill>
            </a:endParaRPr>
          </a:p>
          <a:p>
            <a:pPr algn="just"/>
            <a:endParaRPr lang="it-IT" sz="3600" dirty="0">
              <a:solidFill>
                <a:schemeClr val="tx1"/>
              </a:solidFill>
            </a:endParaRPr>
          </a:p>
          <a:p>
            <a:pPr algn="just"/>
            <a:r>
              <a:rPr lang="it-IT" sz="3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it-IT" sz="9600" dirty="0">
              <a:solidFill>
                <a:schemeClr val="tx1"/>
              </a:solidFill>
            </a:endParaRPr>
          </a:p>
        </p:txBody>
      </p:sp>
      <p:pic>
        <p:nvPicPr>
          <p:cNvPr id="1026" name="Immagine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850" y="815975"/>
            <a:ext cx="2138363" cy="401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07980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2095500" y="1935163"/>
            <a:ext cx="9144000" cy="2387600"/>
          </a:xfrm>
        </p:spPr>
        <p:txBody>
          <a:bodyPr/>
          <a:lstStyle/>
          <a:p>
            <a:endParaRPr lang="it-IT" dirty="0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266700" y="1549400"/>
            <a:ext cx="11658600" cy="5130800"/>
          </a:xfrm>
        </p:spPr>
        <p:txBody>
          <a:bodyPr>
            <a:normAutofit lnSpcReduction="10000"/>
          </a:bodyPr>
          <a:lstStyle/>
          <a:p>
            <a:endParaRPr lang="it-IT" dirty="0" smtClean="0"/>
          </a:p>
          <a:p>
            <a:pPr algn="just"/>
            <a:r>
              <a:rPr lang="it-IT" sz="2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ARTICOLO 16. </a:t>
            </a:r>
            <a:r>
              <a:rPr lang="it-IT" sz="2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COMMA 2 DECRETO </a:t>
            </a:r>
            <a:r>
              <a:rPr lang="it-IT" sz="2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LEGISLATIVO 28 </a:t>
            </a:r>
            <a:r>
              <a:rPr lang="it-IT" sz="2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febbraio 2021, n. 39 Attuazione dell'articolo 8 della legge 8 agosto 2019, n. 86, recante semplificazione di adempimenti relativi agli organismi sportivi.</a:t>
            </a:r>
          </a:p>
          <a:p>
            <a:pPr algn="just"/>
            <a:endParaRPr lang="it-IT" sz="26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it-IT" sz="2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Le Associazioni e le </a:t>
            </a:r>
            <a:r>
              <a:rPr lang="it-IT" sz="2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Societa'</a:t>
            </a:r>
            <a:r>
              <a:rPr lang="it-IT" sz="2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sportive dilettantistiche e le </a:t>
            </a:r>
            <a:r>
              <a:rPr lang="it-IT" sz="2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Societa'</a:t>
            </a:r>
            <a:r>
              <a:rPr lang="it-IT" sz="2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sportive professionistiche devono predisporre e adottare entro dodici mesi dalla comunicazione delle linee guida di cui al comma 1, modelli organizzativi e di controllo </a:t>
            </a:r>
            <a:r>
              <a:rPr lang="it-IT" sz="2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dell'attivita'</a:t>
            </a:r>
            <a:r>
              <a:rPr lang="it-IT" sz="2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sportiva </a:t>
            </a:r>
            <a:r>
              <a:rPr lang="it-IT" sz="2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nonche</a:t>
            </a:r>
            <a:r>
              <a:rPr lang="it-IT" sz="2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' codici di condotta ad esse conformi</a:t>
            </a:r>
            <a:r>
              <a:rPr lang="it-IT" dirty="0"/>
              <a:t>.</a:t>
            </a:r>
            <a:endParaRPr lang="it-IT" dirty="0" smtClean="0"/>
          </a:p>
          <a:p>
            <a:endParaRPr lang="it-IT" sz="8800" dirty="0"/>
          </a:p>
        </p:txBody>
      </p:sp>
      <p:pic>
        <p:nvPicPr>
          <p:cNvPr id="1026" name="Immagine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850" y="815975"/>
            <a:ext cx="2138363" cy="401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68642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2095500" y="1935163"/>
            <a:ext cx="9144000" cy="2387600"/>
          </a:xfrm>
        </p:spPr>
        <p:txBody>
          <a:bodyPr/>
          <a:lstStyle/>
          <a:p>
            <a:endParaRPr lang="it-IT" dirty="0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266700" y="1028700"/>
            <a:ext cx="11658600" cy="5473700"/>
          </a:xfrm>
        </p:spPr>
        <p:txBody>
          <a:bodyPr>
            <a:noAutofit/>
          </a:bodyPr>
          <a:lstStyle/>
          <a:p>
            <a:endParaRPr lang="it-IT" sz="2400" dirty="0" smtClean="0">
              <a:solidFill>
                <a:schemeClr val="tx1"/>
              </a:solidFill>
            </a:endParaRPr>
          </a:p>
          <a:p>
            <a:r>
              <a:rPr lang="it-IT" sz="2400" dirty="0" smtClean="0">
                <a:solidFill>
                  <a:schemeClr val="tx1"/>
                </a:solidFill>
              </a:rPr>
              <a:t>Utilizzare </a:t>
            </a:r>
            <a:r>
              <a:rPr lang="it-IT" sz="2400" dirty="0">
                <a:solidFill>
                  <a:schemeClr val="tx1"/>
                </a:solidFill>
              </a:rPr>
              <a:t>le competenze professionali necessarie nella programmazione e/o gestione dei regimi alimentari in ambito </a:t>
            </a:r>
            <a:r>
              <a:rPr lang="it-IT" sz="2400" dirty="0" smtClean="0">
                <a:solidFill>
                  <a:schemeClr val="tx1"/>
                </a:solidFill>
              </a:rPr>
              <a:t>sportivo</a:t>
            </a:r>
            <a:endParaRPr lang="it-IT" sz="4800" dirty="0">
              <a:solidFill>
                <a:schemeClr val="tx1"/>
              </a:solidFill>
            </a:endParaRPr>
          </a:p>
          <a:p>
            <a:endParaRPr lang="it-IT" sz="2400" dirty="0" smtClean="0">
              <a:solidFill>
                <a:schemeClr val="tx1"/>
              </a:solidFill>
            </a:endParaRPr>
          </a:p>
          <a:p>
            <a:r>
              <a:rPr lang="it-IT" sz="2400" dirty="0" smtClean="0">
                <a:solidFill>
                  <a:schemeClr val="tx1"/>
                </a:solidFill>
              </a:rPr>
              <a:t>Segnalare </a:t>
            </a:r>
            <a:r>
              <a:rPr lang="it-IT" sz="2400" dirty="0">
                <a:solidFill>
                  <a:schemeClr val="tx1"/>
                </a:solidFill>
              </a:rPr>
              <a:t>tempestivamente eventuali segni di disturbi alimentari degli atleti loro </a:t>
            </a:r>
            <a:r>
              <a:rPr lang="it-IT" sz="2400" dirty="0" smtClean="0">
                <a:solidFill>
                  <a:schemeClr val="tx1"/>
                </a:solidFill>
              </a:rPr>
              <a:t>affidati</a:t>
            </a:r>
            <a:endParaRPr lang="it-IT" sz="4800" dirty="0">
              <a:solidFill>
                <a:schemeClr val="tx1"/>
              </a:solidFill>
            </a:endParaRPr>
          </a:p>
          <a:p>
            <a:endParaRPr lang="it-IT" sz="2400" dirty="0" smtClean="0">
              <a:solidFill>
                <a:schemeClr val="tx1"/>
              </a:solidFill>
            </a:endParaRPr>
          </a:p>
          <a:p>
            <a:r>
              <a:rPr lang="it-IT" sz="2400" dirty="0" smtClean="0">
                <a:solidFill>
                  <a:schemeClr val="tx1"/>
                </a:solidFill>
              </a:rPr>
              <a:t>Dichiarare </a:t>
            </a:r>
            <a:r>
              <a:rPr lang="it-IT" sz="2400" dirty="0">
                <a:solidFill>
                  <a:schemeClr val="tx1"/>
                </a:solidFill>
              </a:rPr>
              <a:t>eventuali situazioni di incompatibilità e conflitti di </a:t>
            </a:r>
            <a:r>
              <a:rPr lang="it-IT" sz="2400" dirty="0" smtClean="0">
                <a:solidFill>
                  <a:schemeClr val="tx1"/>
                </a:solidFill>
              </a:rPr>
              <a:t>interesse</a:t>
            </a:r>
            <a:endParaRPr lang="it-IT" sz="4800" dirty="0">
              <a:solidFill>
                <a:schemeClr val="tx1"/>
              </a:solidFill>
            </a:endParaRPr>
          </a:p>
          <a:p>
            <a:endParaRPr lang="it-IT" sz="2400" dirty="0" smtClean="0">
              <a:solidFill>
                <a:schemeClr val="tx1"/>
              </a:solidFill>
            </a:endParaRPr>
          </a:p>
          <a:p>
            <a:r>
              <a:rPr lang="it-IT" sz="2400" dirty="0" smtClean="0">
                <a:solidFill>
                  <a:schemeClr val="tx1"/>
                </a:solidFill>
              </a:rPr>
              <a:t>Promuovere </a:t>
            </a:r>
            <a:r>
              <a:rPr lang="it-IT" sz="2400" dirty="0">
                <a:solidFill>
                  <a:schemeClr val="tx1"/>
                </a:solidFill>
              </a:rPr>
              <a:t>i valori dello sport educando al rifiuto di sostanze o metodi vietati per migliorare le prestazioni sportive dei </a:t>
            </a:r>
            <a:r>
              <a:rPr lang="it-IT" sz="2400" dirty="0" smtClean="0">
                <a:solidFill>
                  <a:schemeClr val="tx1"/>
                </a:solidFill>
              </a:rPr>
              <a:t>tesserati</a:t>
            </a:r>
            <a:endParaRPr lang="it-IT" sz="4800" dirty="0">
              <a:solidFill>
                <a:schemeClr val="tx1"/>
              </a:solidFill>
            </a:endParaRPr>
          </a:p>
          <a:p>
            <a:pPr algn="just"/>
            <a:endParaRPr lang="it-IT" sz="3600" dirty="0">
              <a:solidFill>
                <a:schemeClr val="tx1"/>
              </a:solidFill>
            </a:endParaRPr>
          </a:p>
          <a:p>
            <a:pPr algn="ctr"/>
            <a:r>
              <a:rPr lang="it-IT" sz="3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it-IT" sz="9600" dirty="0">
              <a:solidFill>
                <a:schemeClr val="tx1"/>
              </a:solidFill>
            </a:endParaRPr>
          </a:p>
        </p:txBody>
      </p:sp>
      <p:pic>
        <p:nvPicPr>
          <p:cNvPr id="1026" name="Immagine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850" y="815975"/>
            <a:ext cx="2138363" cy="401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03787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2095500" y="1935163"/>
            <a:ext cx="9144000" cy="2387600"/>
          </a:xfrm>
        </p:spPr>
        <p:txBody>
          <a:bodyPr/>
          <a:lstStyle/>
          <a:p>
            <a:endParaRPr lang="it-IT" dirty="0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266700" y="1217613"/>
            <a:ext cx="11658600" cy="5284787"/>
          </a:xfrm>
        </p:spPr>
        <p:txBody>
          <a:bodyPr>
            <a:noAutofit/>
          </a:bodyPr>
          <a:lstStyle/>
          <a:p>
            <a:endParaRPr lang="it-IT" sz="2800" dirty="0" smtClean="0">
              <a:solidFill>
                <a:schemeClr val="tx1"/>
              </a:solidFill>
            </a:endParaRPr>
          </a:p>
          <a:p>
            <a:r>
              <a:rPr lang="it-IT" sz="2800" dirty="0" smtClean="0">
                <a:solidFill>
                  <a:schemeClr val="tx1"/>
                </a:solidFill>
              </a:rPr>
              <a:t>Mantenersi </a:t>
            </a:r>
            <a:r>
              <a:rPr lang="it-IT" sz="2800" dirty="0">
                <a:solidFill>
                  <a:schemeClr val="tx1"/>
                </a:solidFill>
              </a:rPr>
              <a:t>costantemente informati sulle politiche di </a:t>
            </a:r>
            <a:r>
              <a:rPr lang="it-IT" sz="2800" dirty="0" err="1">
                <a:solidFill>
                  <a:schemeClr val="tx1"/>
                </a:solidFill>
              </a:rPr>
              <a:t>Safeguarding</a:t>
            </a:r>
            <a:r>
              <a:rPr lang="it-IT" sz="2800" dirty="0">
                <a:solidFill>
                  <a:schemeClr val="tx1"/>
                </a:solidFill>
              </a:rPr>
              <a:t>, sulle misure di prevenzione e contrasto agli abusi, violenze e discriminazioni, nonché sulle più moderne metodologie di formazione e comunicazione in ambito </a:t>
            </a:r>
            <a:r>
              <a:rPr lang="it-IT" sz="2800" dirty="0" smtClean="0">
                <a:solidFill>
                  <a:schemeClr val="tx1"/>
                </a:solidFill>
              </a:rPr>
              <a:t>sportivo</a:t>
            </a:r>
            <a:endParaRPr lang="it-IT" sz="5400" dirty="0">
              <a:solidFill>
                <a:schemeClr val="tx1"/>
              </a:solidFill>
            </a:endParaRPr>
          </a:p>
          <a:p>
            <a:endParaRPr lang="it-IT" sz="2800" dirty="0" smtClean="0">
              <a:solidFill>
                <a:schemeClr val="tx1"/>
              </a:solidFill>
            </a:endParaRPr>
          </a:p>
          <a:p>
            <a:r>
              <a:rPr lang="it-IT" sz="2800" dirty="0" smtClean="0">
                <a:solidFill>
                  <a:schemeClr val="tx1"/>
                </a:solidFill>
              </a:rPr>
              <a:t>Evitare </a:t>
            </a:r>
            <a:r>
              <a:rPr lang="it-IT" sz="2800" dirty="0">
                <a:solidFill>
                  <a:schemeClr val="tx1"/>
                </a:solidFill>
              </a:rPr>
              <a:t>l'utilizzo, la riproduzione e la diffusione di immagini o video dei tesserati minori, se non per fini educativi e formativi, ottenendo le necessarie autorizzazioni dai genitori o dai soggetti responsabili della loro </a:t>
            </a:r>
            <a:r>
              <a:rPr lang="it-IT" sz="2800" dirty="0" smtClean="0">
                <a:solidFill>
                  <a:schemeClr val="tx1"/>
                </a:solidFill>
              </a:rPr>
              <a:t>cura</a:t>
            </a:r>
            <a:endParaRPr lang="it-IT" sz="5400" dirty="0">
              <a:solidFill>
                <a:schemeClr val="tx1"/>
              </a:solidFill>
            </a:endParaRPr>
          </a:p>
          <a:p>
            <a:pPr algn="just"/>
            <a:endParaRPr lang="it-IT" sz="4000" dirty="0">
              <a:solidFill>
                <a:schemeClr val="tx1"/>
              </a:solidFill>
            </a:endParaRPr>
          </a:p>
          <a:p>
            <a:pPr algn="ctr"/>
            <a:r>
              <a:rPr lang="it-IT" sz="4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it-IT" sz="11500" dirty="0">
              <a:solidFill>
                <a:schemeClr val="tx1"/>
              </a:solidFill>
            </a:endParaRPr>
          </a:p>
        </p:txBody>
      </p:sp>
      <p:pic>
        <p:nvPicPr>
          <p:cNvPr id="1026" name="Immagine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850" y="815975"/>
            <a:ext cx="2138363" cy="401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57830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2095500" y="1935163"/>
            <a:ext cx="9144000" cy="2387600"/>
          </a:xfrm>
        </p:spPr>
        <p:txBody>
          <a:bodyPr/>
          <a:lstStyle/>
          <a:p>
            <a:endParaRPr lang="it-IT" dirty="0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266700" y="2362200"/>
            <a:ext cx="11658600" cy="4140200"/>
          </a:xfrm>
        </p:spPr>
        <p:txBody>
          <a:bodyPr>
            <a:normAutofit/>
          </a:bodyPr>
          <a:lstStyle/>
          <a:p>
            <a:pPr algn="just"/>
            <a:endParaRPr lang="it-IT" sz="2800" dirty="0" smtClean="0">
              <a:solidFill>
                <a:schemeClr val="tx1"/>
              </a:solidFill>
            </a:endParaRPr>
          </a:p>
          <a:p>
            <a:pPr algn="just"/>
            <a:r>
              <a:rPr lang="it-IT" sz="2800" dirty="0">
                <a:solidFill>
                  <a:schemeClr val="tx1"/>
                </a:solidFill>
              </a:rPr>
              <a:t>Segnalare prontamente al Responsabile per la prevenzione di abusi, violenze e discriminazioni della Società situazioni, anche potenziali, che mettano i tesserati a rischio di pregiudizio, pericolo, timore o </a:t>
            </a:r>
            <a:r>
              <a:rPr lang="it-IT" sz="2800" dirty="0" smtClean="0">
                <a:solidFill>
                  <a:schemeClr val="tx1"/>
                </a:solidFill>
              </a:rPr>
              <a:t>disagio</a:t>
            </a:r>
            <a:endParaRPr lang="it-IT" sz="4000" dirty="0">
              <a:solidFill>
                <a:schemeClr val="tx1"/>
              </a:solidFill>
            </a:endParaRPr>
          </a:p>
          <a:p>
            <a:pPr algn="just"/>
            <a:r>
              <a:rPr lang="it-IT" sz="4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it-IT" sz="11500" dirty="0">
              <a:solidFill>
                <a:schemeClr val="tx1"/>
              </a:solidFill>
            </a:endParaRPr>
          </a:p>
        </p:txBody>
      </p:sp>
      <p:pic>
        <p:nvPicPr>
          <p:cNvPr id="1026" name="Immagine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850" y="815975"/>
            <a:ext cx="2138363" cy="401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17135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2095500" y="1935163"/>
            <a:ext cx="9144000" cy="2387600"/>
          </a:xfrm>
        </p:spPr>
        <p:txBody>
          <a:bodyPr/>
          <a:lstStyle/>
          <a:p>
            <a:endParaRPr lang="it-IT" dirty="0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266700" y="2362200"/>
            <a:ext cx="11658600" cy="4140200"/>
          </a:xfrm>
        </p:spPr>
        <p:txBody>
          <a:bodyPr>
            <a:normAutofit/>
          </a:bodyPr>
          <a:lstStyle/>
          <a:p>
            <a:pPr algn="just"/>
            <a:endParaRPr lang="it-IT" sz="2800" dirty="0" smtClean="0">
              <a:solidFill>
                <a:schemeClr val="tx1"/>
              </a:solidFill>
            </a:endParaRPr>
          </a:p>
          <a:p>
            <a:pPr algn="ctr"/>
            <a:r>
              <a:rPr lang="it-IT" sz="2800" b="1" dirty="0">
                <a:solidFill>
                  <a:schemeClr val="tx1"/>
                </a:solidFill>
              </a:rPr>
              <a:t>NORME SPECIFICHE DI CONDOTTA NELL’ATTIVITÀ CON I MINORI</a:t>
            </a:r>
            <a:r>
              <a:rPr lang="it-IT" sz="4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it-IT" sz="11500" dirty="0">
              <a:solidFill>
                <a:schemeClr val="tx1"/>
              </a:solidFill>
            </a:endParaRPr>
          </a:p>
        </p:txBody>
      </p:sp>
      <p:pic>
        <p:nvPicPr>
          <p:cNvPr id="1026" name="Immagine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850" y="815975"/>
            <a:ext cx="2138363" cy="401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9685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2095500" y="1935163"/>
            <a:ext cx="9144000" cy="2387600"/>
          </a:xfrm>
        </p:spPr>
        <p:txBody>
          <a:bodyPr/>
          <a:lstStyle/>
          <a:p>
            <a:endParaRPr lang="it-IT" sz="8000" dirty="0">
              <a:solidFill>
                <a:schemeClr val="tx1"/>
              </a:solidFill>
            </a:endParaRP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266700" y="815975"/>
            <a:ext cx="11658600" cy="5686425"/>
          </a:xfrm>
        </p:spPr>
        <p:txBody>
          <a:bodyPr>
            <a:noAutofit/>
          </a:bodyPr>
          <a:lstStyle/>
          <a:p>
            <a:pPr algn="just"/>
            <a:endParaRPr lang="it-IT" sz="3600" dirty="0" smtClean="0">
              <a:solidFill>
                <a:schemeClr val="tx1"/>
              </a:solidFill>
            </a:endParaRPr>
          </a:p>
          <a:p>
            <a:r>
              <a:rPr lang="it-IT" sz="2800" dirty="0" smtClean="0">
                <a:solidFill>
                  <a:schemeClr val="tx1"/>
                </a:solidFill>
              </a:rPr>
              <a:t>Organizzare </a:t>
            </a:r>
            <a:r>
              <a:rPr lang="it-IT" sz="2800" dirty="0">
                <a:solidFill>
                  <a:schemeClr val="tx1"/>
                </a:solidFill>
              </a:rPr>
              <a:t>l'attività in modo da minimizzare i </a:t>
            </a:r>
            <a:r>
              <a:rPr lang="it-IT" sz="2800" dirty="0" smtClean="0">
                <a:solidFill>
                  <a:schemeClr val="tx1"/>
                </a:solidFill>
              </a:rPr>
              <a:t>rischi</a:t>
            </a:r>
            <a:endParaRPr lang="it-IT" sz="3600" dirty="0">
              <a:solidFill>
                <a:schemeClr val="tx1"/>
              </a:solidFill>
            </a:endParaRPr>
          </a:p>
          <a:p>
            <a:r>
              <a:rPr lang="it-IT" sz="2800" dirty="0" smtClean="0">
                <a:solidFill>
                  <a:schemeClr val="tx1"/>
                </a:solidFill>
              </a:rPr>
              <a:t>Essere </a:t>
            </a:r>
            <a:r>
              <a:rPr lang="it-IT" sz="2800" dirty="0">
                <a:solidFill>
                  <a:schemeClr val="tx1"/>
                </a:solidFill>
              </a:rPr>
              <a:t>visibili ad altri adulti, per quanto possibile, durante l'attività con i </a:t>
            </a:r>
            <a:r>
              <a:rPr lang="it-IT" sz="2800" dirty="0" smtClean="0">
                <a:solidFill>
                  <a:schemeClr val="tx1"/>
                </a:solidFill>
              </a:rPr>
              <a:t>minori</a:t>
            </a:r>
            <a:endParaRPr lang="it-IT" sz="3600" dirty="0">
              <a:solidFill>
                <a:schemeClr val="tx1"/>
              </a:solidFill>
            </a:endParaRPr>
          </a:p>
          <a:p>
            <a:r>
              <a:rPr lang="it-IT" sz="2800" dirty="0" smtClean="0">
                <a:solidFill>
                  <a:schemeClr val="tx1"/>
                </a:solidFill>
              </a:rPr>
              <a:t>Consentire</a:t>
            </a:r>
            <a:r>
              <a:rPr lang="it-IT" sz="2800" dirty="0">
                <a:solidFill>
                  <a:schemeClr val="tx1"/>
                </a:solidFill>
              </a:rPr>
              <a:t>, quando possibile e nel rispetto delle prescrizioni di sicurezza, l'accesso agli impianti durante allenamenti e sessioni di prova ai genitori o tutori legali, o agli addetti alla </a:t>
            </a:r>
            <a:r>
              <a:rPr lang="it-IT" sz="2800" dirty="0" smtClean="0">
                <a:solidFill>
                  <a:schemeClr val="tx1"/>
                </a:solidFill>
              </a:rPr>
              <a:t>sorveglianza</a:t>
            </a:r>
            <a:endParaRPr lang="it-IT" sz="3600" dirty="0">
              <a:solidFill>
                <a:schemeClr val="tx1"/>
              </a:solidFill>
            </a:endParaRPr>
          </a:p>
          <a:p>
            <a:r>
              <a:rPr lang="it-IT" sz="2800" dirty="0" smtClean="0">
                <a:solidFill>
                  <a:schemeClr val="tx1"/>
                </a:solidFill>
              </a:rPr>
              <a:t>Ottenere </a:t>
            </a:r>
            <a:r>
              <a:rPr lang="it-IT" sz="2800" dirty="0">
                <a:solidFill>
                  <a:schemeClr val="tx1"/>
                </a:solidFill>
              </a:rPr>
              <a:t>e conservare l'autorizzazione scritta dai genitori o tutori legali qualora siano previste sessioni di allenamento singole e/o in orari non </a:t>
            </a:r>
            <a:r>
              <a:rPr lang="it-IT" sz="2800" dirty="0" smtClean="0">
                <a:solidFill>
                  <a:schemeClr val="tx1"/>
                </a:solidFill>
              </a:rPr>
              <a:t>consueti</a:t>
            </a:r>
            <a:endParaRPr lang="it-IT" sz="3600" dirty="0">
              <a:solidFill>
                <a:schemeClr val="tx1"/>
              </a:solidFill>
            </a:endParaRPr>
          </a:p>
          <a:p>
            <a:pPr algn="just"/>
            <a:r>
              <a:rPr lang="it-IT" sz="4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it-IT" sz="16600" dirty="0">
              <a:solidFill>
                <a:schemeClr val="tx1"/>
              </a:solidFill>
            </a:endParaRPr>
          </a:p>
        </p:txBody>
      </p:sp>
      <p:pic>
        <p:nvPicPr>
          <p:cNvPr id="1026" name="Immagine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850" y="815975"/>
            <a:ext cx="2138363" cy="401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9964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2095500" y="1935163"/>
            <a:ext cx="9144000" cy="2387600"/>
          </a:xfrm>
        </p:spPr>
        <p:txBody>
          <a:bodyPr/>
          <a:lstStyle/>
          <a:p>
            <a:endParaRPr lang="it-IT" dirty="0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266700" y="990600"/>
            <a:ext cx="11658600" cy="5511800"/>
          </a:xfrm>
        </p:spPr>
        <p:txBody>
          <a:bodyPr>
            <a:noAutofit/>
          </a:bodyPr>
          <a:lstStyle/>
          <a:p>
            <a:pPr algn="just"/>
            <a:endParaRPr lang="it-IT" sz="3600" dirty="0" smtClean="0">
              <a:solidFill>
                <a:schemeClr val="tx1"/>
              </a:solidFill>
            </a:endParaRPr>
          </a:p>
          <a:p>
            <a:pPr algn="just"/>
            <a:r>
              <a:rPr lang="it-IT" sz="2800" dirty="0" smtClean="0">
                <a:solidFill>
                  <a:schemeClr val="tx1"/>
                </a:solidFill>
              </a:rPr>
              <a:t>Astenersi </a:t>
            </a:r>
            <a:r>
              <a:rPr lang="it-IT" sz="2800" dirty="0">
                <a:solidFill>
                  <a:schemeClr val="tx1"/>
                </a:solidFill>
              </a:rPr>
              <a:t>dall'utilizzare, riprodurre e diffondere immagini o video dei Tesserati minori, se non per finalità educative e formative, ottenendo le necessarie autorizzazioni dai genitori o tutori legali o dagli addetti alla </a:t>
            </a:r>
            <a:r>
              <a:rPr lang="it-IT" sz="2800" dirty="0" smtClean="0">
                <a:solidFill>
                  <a:schemeClr val="tx1"/>
                </a:solidFill>
              </a:rPr>
              <a:t>sorveglianza </a:t>
            </a:r>
          </a:p>
          <a:p>
            <a:pPr algn="just"/>
            <a:r>
              <a:rPr lang="it-IT" sz="2800" dirty="0" smtClean="0">
                <a:solidFill>
                  <a:schemeClr val="tx1"/>
                </a:solidFill>
              </a:rPr>
              <a:t>Evitare </a:t>
            </a:r>
            <a:r>
              <a:rPr lang="it-IT" sz="2800" dirty="0">
                <a:solidFill>
                  <a:schemeClr val="tx1"/>
                </a:solidFill>
              </a:rPr>
              <a:t>situazioni di intimità con i Tesserati </a:t>
            </a:r>
            <a:r>
              <a:rPr lang="it-IT" sz="2800" dirty="0" smtClean="0">
                <a:solidFill>
                  <a:schemeClr val="tx1"/>
                </a:solidFill>
              </a:rPr>
              <a:t>minori</a:t>
            </a:r>
            <a:endParaRPr lang="it-IT" sz="3600" dirty="0">
              <a:solidFill>
                <a:schemeClr val="tx1"/>
              </a:solidFill>
            </a:endParaRPr>
          </a:p>
          <a:p>
            <a:pPr algn="just"/>
            <a:r>
              <a:rPr lang="it-IT" sz="2800" dirty="0" smtClean="0">
                <a:solidFill>
                  <a:schemeClr val="tx1"/>
                </a:solidFill>
              </a:rPr>
              <a:t>Comunicare </a:t>
            </a:r>
            <a:r>
              <a:rPr lang="it-IT" sz="2800" dirty="0">
                <a:solidFill>
                  <a:schemeClr val="tx1"/>
                </a:solidFill>
              </a:rPr>
              <a:t>e condividere con i Tesserati minori gli obiettivi educativi e formativi, coinvolgendo i genitori o tutori legali o gli addetti alla </a:t>
            </a:r>
            <a:r>
              <a:rPr lang="it-IT" sz="2800" dirty="0" smtClean="0">
                <a:solidFill>
                  <a:schemeClr val="tx1"/>
                </a:solidFill>
              </a:rPr>
              <a:t>sorveglianza</a:t>
            </a:r>
            <a:endParaRPr lang="it-IT" sz="3600" dirty="0">
              <a:solidFill>
                <a:schemeClr val="tx1"/>
              </a:solidFill>
            </a:endParaRPr>
          </a:p>
          <a:p>
            <a:pPr algn="just"/>
            <a:r>
              <a:rPr lang="it-IT" sz="4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it-IT" sz="16600" dirty="0">
              <a:solidFill>
                <a:schemeClr val="tx1"/>
              </a:solidFill>
            </a:endParaRPr>
          </a:p>
        </p:txBody>
      </p:sp>
      <p:pic>
        <p:nvPicPr>
          <p:cNvPr id="1026" name="Immagine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850" y="815975"/>
            <a:ext cx="2138363" cy="401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72114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2095500" y="1935163"/>
            <a:ext cx="9144000" cy="2387600"/>
          </a:xfrm>
        </p:spPr>
        <p:txBody>
          <a:bodyPr/>
          <a:lstStyle/>
          <a:p>
            <a:pPr algn="just"/>
            <a:endParaRPr lang="it-IT" sz="8000" dirty="0">
              <a:solidFill>
                <a:schemeClr val="tx1"/>
              </a:solidFill>
            </a:endParaRP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266700" y="1217613"/>
            <a:ext cx="11658600" cy="5780087"/>
          </a:xfrm>
        </p:spPr>
        <p:txBody>
          <a:bodyPr>
            <a:noAutofit/>
          </a:bodyPr>
          <a:lstStyle/>
          <a:p>
            <a:pPr algn="just"/>
            <a:endParaRPr lang="it-IT" sz="3200" dirty="0" smtClean="0">
              <a:solidFill>
                <a:schemeClr val="tx1"/>
              </a:solidFill>
            </a:endParaRPr>
          </a:p>
          <a:p>
            <a:pPr algn="just"/>
            <a:r>
              <a:rPr lang="it-IT" sz="2400" dirty="0" smtClean="0">
                <a:solidFill>
                  <a:schemeClr val="tx1"/>
                </a:solidFill>
              </a:rPr>
              <a:t>Astenersi </a:t>
            </a:r>
            <a:r>
              <a:rPr lang="it-IT" sz="2400" dirty="0">
                <a:solidFill>
                  <a:schemeClr val="tx1"/>
                </a:solidFill>
              </a:rPr>
              <a:t>da comunicazioni e contatti di natura intima con i Tesserati minori, anche tramite social </a:t>
            </a:r>
            <a:r>
              <a:rPr lang="it-IT" sz="2400" dirty="0" smtClean="0">
                <a:solidFill>
                  <a:schemeClr val="tx1"/>
                </a:solidFill>
              </a:rPr>
              <a:t>network</a:t>
            </a:r>
            <a:endParaRPr lang="it-IT" sz="3200" dirty="0">
              <a:solidFill>
                <a:schemeClr val="tx1"/>
              </a:solidFill>
            </a:endParaRPr>
          </a:p>
          <a:p>
            <a:pPr algn="just"/>
            <a:r>
              <a:rPr lang="it-IT" sz="2400" dirty="0" smtClean="0">
                <a:solidFill>
                  <a:schemeClr val="tx1"/>
                </a:solidFill>
              </a:rPr>
              <a:t>Interrompere </a:t>
            </a:r>
            <a:r>
              <a:rPr lang="it-IT" sz="2400" dirty="0">
                <a:solidFill>
                  <a:schemeClr val="tx1"/>
                </a:solidFill>
              </a:rPr>
              <a:t>immediatamente ogni contatto con i Tesserati minori se si riscontrano situazioni di ansia, timore o disagio derivanti dalla propria condotta, informando il Responsabile per la prevenzione di abusi, violenze e discriminazioni della Società e/o il </a:t>
            </a:r>
            <a:r>
              <a:rPr lang="it-IT" sz="2400" dirty="0" err="1">
                <a:solidFill>
                  <a:schemeClr val="tx1"/>
                </a:solidFill>
              </a:rPr>
              <a:t>Safeguarding</a:t>
            </a:r>
            <a:r>
              <a:rPr lang="it-IT" sz="2400" dirty="0">
                <a:solidFill>
                  <a:schemeClr val="tx1"/>
                </a:solidFill>
              </a:rPr>
              <a:t> Office della </a:t>
            </a:r>
            <a:r>
              <a:rPr lang="it-IT" sz="2400" dirty="0" smtClean="0">
                <a:solidFill>
                  <a:schemeClr val="tx1"/>
                </a:solidFill>
              </a:rPr>
              <a:t>FIPAV</a:t>
            </a:r>
            <a:endParaRPr lang="it-IT" sz="3200" dirty="0">
              <a:solidFill>
                <a:schemeClr val="tx1"/>
              </a:solidFill>
            </a:endParaRPr>
          </a:p>
          <a:p>
            <a:pPr algn="just"/>
            <a:r>
              <a:rPr lang="it-IT" sz="2400" dirty="0" smtClean="0">
                <a:solidFill>
                  <a:schemeClr val="tx1"/>
                </a:solidFill>
              </a:rPr>
              <a:t>Promuovere </a:t>
            </a:r>
            <a:r>
              <a:rPr lang="it-IT" sz="2400" dirty="0">
                <a:solidFill>
                  <a:schemeClr val="tx1"/>
                </a:solidFill>
              </a:rPr>
              <a:t>una cultura di apertura che consenta a tutto il personale, ai rappresentanti, ai minori e ai loro </a:t>
            </a:r>
            <a:r>
              <a:rPr lang="it-IT" sz="2400" dirty="0" err="1">
                <a:solidFill>
                  <a:schemeClr val="tx1"/>
                </a:solidFill>
              </a:rPr>
              <a:t>caregiver</a:t>
            </a:r>
            <a:r>
              <a:rPr lang="it-IT" sz="2400" dirty="0">
                <a:solidFill>
                  <a:schemeClr val="tx1"/>
                </a:solidFill>
              </a:rPr>
              <a:t> di sollevare e discutere liberamente qualsiasi argomento o </a:t>
            </a:r>
            <a:r>
              <a:rPr lang="it-IT" sz="2400" dirty="0" smtClean="0">
                <a:solidFill>
                  <a:schemeClr val="tx1"/>
                </a:solidFill>
              </a:rPr>
              <a:t>preoccupazione</a:t>
            </a:r>
            <a:endParaRPr lang="it-IT" sz="3200" dirty="0">
              <a:solidFill>
                <a:schemeClr val="tx1"/>
              </a:solidFill>
            </a:endParaRPr>
          </a:p>
          <a:p>
            <a:pPr algn="just"/>
            <a:r>
              <a:rPr lang="it-IT" sz="4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it-IT" sz="13800" dirty="0">
              <a:solidFill>
                <a:schemeClr val="tx1"/>
              </a:solidFill>
            </a:endParaRPr>
          </a:p>
        </p:txBody>
      </p:sp>
      <p:pic>
        <p:nvPicPr>
          <p:cNvPr id="1026" name="Immagine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850" y="815975"/>
            <a:ext cx="2138363" cy="401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77947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2095500" y="1935163"/>
            <a:ext cx="9144000" cy="2387600"/>
          </a:xfrm>
        </p:spPr>
        <p:txBody>
          <a:bodyPr/>
          <a:lstStyle/>
          <a:p>
            <a:endParaRPr lang="it-IT" dirty="0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266700" y="977900"/>
            <a:ext cx="11658600" cy="5524500"/>
          </a:xfrm>
        </p:spPr>
        <p:txBody>
          <a:bodyPr>
            <a:noAutofit/>
          </a:bodyPr>
          <a:lstStyle/>
          <a:p>
            <a:pPr algn="just"/>
            <a:endParaRPr lang="it-IT" sz="3600" dirty="0" smtClean="0">
              <a:solidFill>
                <a:schemeClr val="tx1"/>
              </a:solidFill>
            </a:endParaRPr>
          </a:p>
          <a:p>
            <a:pPr algn="just"/>
            <a:r>
              <a:rPr lang="it-IT" sz="2800" dirty="0" smtClean="0">
                <a:solidFill>
                  <a:schemeClr val="tx1"/>
                </a:solidFill>
              </a:rPr>
              <a:t>Mantenere </a:t>
            </a:r>
            <a:r>
              <a:rPr lang="it-IT" sz="2800" dirty="0">
                <a:solidFill>
                  <a:schemeClr val="tx1"/>
                </a:solidFill>
              </a:rPr>
              <a:t>relazioni equilibrate con i genitori o tutori legali e gli addetti alla </a:t>
            </a:r>
            <a:r>
              <a:rPr lang="it-IT" sz="2800" dirty="0" smtClean="0">
                <a:solidFill>
                  <a:schemeClr val="tx1"/>
                </a:solidFill>
              </a:rPr>
              <a:t>sorveglianza</a:t>
            </a:r>
            <a:endParaRPr lang="it-IT" sz="3600" dirty="0">
              <a:solidFill>
                <a:schemeClr val="tx1"/>
              </a:solidFill>
            </a:endParaRPr>
          </a:p>
          <a:p>
            <a:pPr algn="just"/>
            <a:r>
              <a:rPr lang="it-IT" sz="2800" dirty="0" smtClean="0">
                <a:solidFill>
                  <a:schemeClr val="tx1"/>
                </a:solidFill>
              </a:rPr>
              <a:t>Informare </a:t>
            </a:r>
            <a:r>
              <a:rPr lang="it-IT" sz="2800" dirty="0">
                <a:solidFill>
                  <a:schemeClr val="tx1"/>
                </a:solidFill>
              </a:rPr>
              <a:t>i minori sul tipo di rapporto che devono aspettarsi con gli allenatori e gli altri membri del sodalizio, incoraggiandoli a segnalare eventuali </a:t>
            </a:r>
            <a:r>
              <a:rPr lang="it-IT" sz="2800" dirty="0" smtClean="0">
                <a:solidFill>
                  <a:schemeClr val="tx1"/>
                </a:solidFill>
              </a:rPr>
              <a:t>preoccupazioni</a:t>
            </a:r>
            <a:endParaRPr lang="it-IT" sz="3600" dirty="0">
              <a:solidFill>
                <a:schemeClr val="tx1"/>
              </a:solidFill>
            </a:endParaRPr>
          </a:p>
          <a:p>
            <a:pPr algn="just"/>
            <a:r>
              <a:rPr lang="it-IT" sz="2800" dirty="0" smtClean="0">
                <a:solidFill>
                  <a:schemeClr val="tx1"/>
                </a:solidFill>
              </a:rPr>
              <a:t>Valorizzare </a:t>
            </a:r>
            <a:r>
              <a:rPr lang="it-IT" sz="2800" dirty="0">
                <a:solidFill>
                  <a:schemeClr val="tx1"/>
                </a:solidFill>
              </a:rPr>
              <a:t>le capacità e le competenze dei minori e discutere con loro dei loro diritti, di cosa è accettabile e di cosa non lo è, nonché di cosa possono fare in caso di </a:t>
            </a:r>
            <a:r>
              <a:rPr lang="it-IT" sz="2800" dirty="0" smtClean="0">
                <a:solidFill>
                  <a:schemeClr val="tx1"/>
                </a:solidFill>
              </a:rPr>
              <a:t>emergenza</a:t>
            </a:r>
            <a:endParaRPr lang="it-IT" sz="3600" dirty="0">
              <a:solidFill>
                <a:schemeClr val="tx1"/>
              </a:solidFill>
            </a:endParaRPr>
          </a:p>
          <a:p>
            <a:pPr algn="just"/>
            <a:r>
              <a:rPr lang="it-IT" sz="4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it-IT" sz="16600" dirty="0">
              <a:solidFill>
                <a:schemeClr val="tx1"/>
              </a:solidFill>
            </a:endParaRPr>
          </a:p>
        </p:txBody>
      </p:sp>
      <p:pic>
        <p:nvPicPr>
          <p:cNvPr id="1026" name="Immagine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850" y="815975"/>
            <a:ext cx="2138363" cy="401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67405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2095500" y="1935163"/>
            <a:ext cx="9144000" cy="2387600"/>
          </a:xfrm>
        </p:spPr>
        <p:txBody>
          <a:bodyPr/>
          <a:lstStyle/>
          <a:p>
            <a:endParaRPr lang="it-IT" dirty="0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266700" y="1663700"/>
            <a:ext cx="11658600" cy="4838700"/>
          </a:xfrm>
        </p:spPr>
        <p:txBody>
          <a:bodyPr>
            <a:normAutofit/>
          </a:bodyPr>
          <a:lstStyle/>
          <a:p>
            <a:pPr algn="just"/>
            <a:endParaRPr lang="it-IT" sz="3600" dirty="0" smtClean="0">
              <a:solidFill>
                <a:schemeClr val="tx1"/>
              </a:solidFill>
            </a:endParaRPr>
          </a:p>
          <a:p>
            <a:pPr algn="just"/>
            <a:r>
              <a:rPr lang="it-IT" sz="2800" dirty="0" smtClean="0">
                <a:solidFill>
                  <a:schemeClr val="tx1"/>
                </a:solidFill>
              </a:rPr>
              <a:t>Mantenere </a:t>
            </a:r>
            <a:r>
              <a:rPr lang="it-IT" sz="2800" dirty="0">
                <a:solidFill>
                  <a:schemeClr val="tx1"/>
                </a:solidFill>
              </a:rPr>
              <a:t>un alto standard personale e </a:t>
            </a:r>
            <a:r>
              <a:rPr lang="it-IT" sz="2800" dirty="0" smtClean="0">
                <a:solidFill>
                  <a:schemeClr val="tx1"/>
                </a:solidFill>
              </a:rPr>
              <a:t>professionale </a:t>
            </a:r>
            <a:endParaRPr lang="it-IT" sz="3600" dirty="0">
              <a:solidFill>
                <a:schemeClr val="tx1"/>
              </a:solidFill>
            </a:endParaRPr>
          </a:p>
          <a:p>
            <a:pPr algn="just"/>
            <a:r>
              <a:rPr lang="it-IT" sz="2800" dirty="0" smtClean="0">
                <a:solidFill>
                  <a:schemeClr val="tx1"/>
                </a:solidFill>
              </a:rPr>
              <a:t>Trattare </a:t>
            </a:r>
            <a:r>
              <a:rPr lang="it-IT" sz="2800" dirty="0">
                <a:solidFill>
                  <a:schemeClr val="tx1"/>
                </a:solidFill>
              </a:rPr>
              <a:t>i minori in modo giusto, onesto e con dignità e </a:t>
            </a:r>
            <a:r>
              <a:rPr lang="it-IT" sz="2800" dirty="0" smtClean="0">
                <a:solidFill>
                  <a:schemeClr val="tx1"/>
                </a:solidFill>
              </a:rPr>
              <a:t>rispetto</a:t>
            </a:r>
            <a:endParaRPr lang="it-IT" sz="3600" dirty="0">
              <a:solidFill>
                <a:schemeClr val="tx1"/>
              </a:solidFill>
            </a:endParaRPr>
          </a:p>
          <a:p>
            <a:pPr algn="just"/>
            <a:r>
              <a:rPr lang="it-IT" sz="2800" dirty="0" smtClean="0">
                <a:solidFill>
                  <a:schemeClr val="tx1"/>
                </a:solidFill>
              </a:rPr>
              <a:t>Favorire </a:t>
            </a:r>
            <a:r>
              <a:rPr lang="it-IT" sz="2800" dirty="0">
                <a:solidFill>
                  <a:schemeClr val="tx1"/>
                </a:solidFill>
              </a:rPr>
              <a:t>la partecipazione attiva dei minori per sviluppare le loro capacità di </a:t>
            </a:r>
            <a:r>
              <a:rPr lang="it-IT" sz="2800" dirty="0" smtClean="0">
                <a:solidFill>
                  <a:schemeClr val="tx1"/>
                </a:solidFill>
              </a:rPr>
              <a:t>auto-protezione</a:t>
            </a:r>
            <a:endParaRPr lang="it-IT" sz="3600" dirty="0">
              <a:solidFill>
                <a:schemeClr val="tx1"/>
              </a:solidFill>
            </a:endParaRPr>
          </a:p>
          <a:p>
            <a:pPr algn="just"/>
            <a:r>
              <a:rPr lang="it-IT" sz="4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it-IT" sz="16600" dirty="0">
              <a:solidFill>
                <a:schemeClr val="tx1"/>
              </a:solidFill>
            </a:endParaRPr>
          </a:p>
        </p:txBody>
      </p:sp>
      <p:pic>
        <p:nvPicPr>
          <p:cNvPr id="1026" name="Immagine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850" y="815975"/>
            <a:ext cx="2138363" cy="401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08122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2095500" y="1935163"/>
            <a:ext cx="9144000" cy="2387600"/>
          </a:xfrm>
        </p:spPr>
        <p:txBody>
          <a:bodyPr/>
          <a:lstStyle/>
          <a:p>
            <a:endParaRPr lang="it-IT" dirty="0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266700" y="1663700"/>
            <a:ext cx="11658600" cy="4838700"/>
          </a:xfrm>
        </p:spPr>
        <p:txBody>
          <a:bodyPr>
            <a:normAutofit/>
          </a:bodyPr>
          <a:lstStyle/>
          <a:p>
            <a:pPr algn="just"/>
            <a:endParaRPr lang="it-IT" sz="3600" dirty="0" smtClean="0">
              <a:solidFill>
                <a:schemeClr val="tx1"/>
              </a:solidFill>
            </a:endParaRPr>
          </a:p>
          <a:p>
            <a:pPr algn="just"/>
            <a:r>
              <a:rPr lang="it-IT" sz="2800" dirty="0" smtClean="0">
                <a:solidFill>
                  <a:schemeClr val="tx1"/>
                </a:solidFill>
              </a:rPr>
              <a:t>Mantenere </a:t>
            </a:r>
            <a:r>
              <a:rPr lang="it-IT" sz="2800" dirty="0">
                <a:solidFill>
                  <a:schemeClr val="tx1"/>
                </a:solidFill>
              </a:rPr>
              <a:t>un alto standard personale e </a:t>
            </a:r>
            <a:r>
              <a:rPr lang="it-IT" sz="2800" dirty="0" smtClean="0">
                <a:solidFill>
                  <a:schemeClr val="tx1"/>
                </a:solidFill>
              </a:rPr>
              <a:t>professionale </a:t>
            </a:r>
            <a:endParaRPr lang="it-IT" sz="3600" dirty="0">
              <a:solidFill>
                <a:schemeClr val="tx1"/>
              </a:solidFill>
            </a:endParaRPr>
          </a:p>
          <a:p>
            <a:pPr algn="just"/>
            <a:r>
              <a:rPr lang="it-IT" sz="2800" dirty="0" smtClean="0">
                <a:solidFill>
                  <a:schemeClr val="tx1"/>
                </a:solidFill>
              </a:rPr>
              <a:t>Trattare </a:t>
            </a:r>
            <a:r>
              <a:rPr lang="it-IT" sz="2800" dirty="0">
                <a:solidFill>
                  <a:schemeClr val="tx1"/>
                </a:solidFill>
              </a:rPr>
              <a:t>i minori in modo giusto, onesto e con dignità e </a:t>
            </a:r>
            <a:r>
              <a:rPr lang="it-IT" sz="2800" dirty="0" smtClean="0">
                <a:solidFill>
                  <a:schemeClr val="tx1"/>
                </a:solidFill>
              </a:rPr>
              <a:t>rispetto</a:t>
            </a:r>
            <a:endParaRPr lang="it-IT" sz="3600" dirty="0">
              <a:solidFill>
                <a:schemeClr val="tx1"/>
              </a:solidFill>
            </a:endParaRPr>
          </a:p>
          <a:p>
            <a:pPr algn="just"/>
            <a:r>
              <a:rPr lang="it-IT" sz="2800" dirty="0" smtClean="0">
                <a:solidFill>
                  <a:schemeClr val="tx1"/>
                </a:solidFill>
              </a:rPr>
              <a:t>Favorire </a:t>
            </a:r>
            <a:r>
              <a:rPr lang="it-IT" sz="2800" dirty="0">
                <a:solidFill>
                  <a:schemeClr val="tx1"/>
                </a:solidFill>
              </a:rPr>
              <a:t>la partecipazione attiva dei minori per sviluppare le loro capacità di </a:t>
            </a:r>
            <a:r>
              <a:rPr lang="it-IT" sz="2800" dirty="0" smtClean="0">
                <a:solidFill>
                  <a:schemeClr val="tx1"/>
                </a:solidFill>
              </a:rPr>
              <a:t>auto-protezione</a:t>
            </a:r>
            <a:endParaRPr lang="it-IT" sz="3600" dirty="0">
              <a:solidFill>
                <a:schemeClr val="tx1"/>
              </a:solidFill>
            </a:endParaRPr>
          </a:p>
          <a:p>
            <a:pPr algn="just"/>
            <a:r>
              <a:rPr lang="it-IT" sz="4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it-IT" sz="16600" dirty="0">
              <a:solidFill>
                <a:schemeClr val="tx1"/>
              </a:solidFill>
            </a:endParaRPr>
          </a:p>
        </p:txBody>
      </p:sp>
      <p:pic>
        <p:nvPicPr>
          <p:cNvPr id="1026" name="Immagine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850" y="815975"/>
            <a:ext cx="2138363" cy="401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32213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577850" y="1935162"/>
            <a:ext cx="10661650" cy="4376737"/>
          </a:xfrm>
        </p:spPr>
        <p:txBody>
          <a:bodyPr/>
          <a:lstStyle/>
          <a:p>
            <a:pPr algn="just"/>
            <a:r>
              <a:rPr lang="it-IT" sz="3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Complesso di norme e buone pratiche che </a:t>
            </a:r>
            <a:r>
              <a:rPr lang="it-IT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garantisce il diritto fondamentale di tutti i tesserati di essere trattati con rispetto e dignità nonché di essere tutelati da ogni forma di abuso, molestia, violenza di genere e da ogni altra condizione di discriminazione, indipendentemente da etnia, convinzioni personali, disabilità, età, identità di genere, orientamento sessuale, lingua, opinione politica, religione, condizione patrimoniale, di nascita, fisica, intellettiva, relazionale o </a:t>
            </a:r>
            <a:r>
              <a:rPr lang="it-IT" sz="3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sportiva</a:t>
            </a:r>
            <a:endParaRPr lang="it-IT" sz="3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266700" y="1549400"/>
            <a:ext cx="11658600" cy="5130800"/>
          </a:xfrm>
        </p:spPr>
        <p:txBody>
          <a:bodyPr/>
          <a:lstStyle/>
          <a:p>
            <a:endParaRPr lang="it-IT" dirty="0" smtClean="0"/>
          </a:p>
          <a:p>
            <a:endParaRPr lang="it-IT" dirty="0"/>
          </a:p>
          <a:p>
            <a:endParaRPr lang="it-IT" dirty="0" smtClean="0"/>
          </a:p>
          <a:p>
            <a:endParaRPr lang="it-IT" dirty="0" smtClean="0"/>
          </a:p>
        </p:txBody>
      </p:sp>
      <p:pic>
        <p:nvPicPr>
          <p:cNvPr id="1026" name="Immagine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850" y="815975"/>
            <a:ext cx="2138363" cy="401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58022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2095500" y="1935163"/>
            <a:ext cx="9144000" cy="2387600"/>
          </a:xfrm>
        </p:spPr>
        <p:txBody>
          <a:bodyPr/>
          <a:lstStyle/>
          <a:p>
            <a:endParaRPr lang="it-IT" dirty="0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266700" y="815975"/>
            <a:ext cx="11658600" cy="5686425"/>
          </a:xfrm>
        </p:spPr>
        <p:txBody>
          <a:bodyPr>
            <a:normAutofit fontScale="92500"/>
          </a:bodyPr>
          <a:lstStyle/>
          <a:p>
            <a:pPr algn="just"/>
            <a:endParaRPr lang="it-IT" sz="3600" dirty="0" smtClean="0">
              <a:solidFill>
                <a:schemeClr val="tx1"/>
              </a:solidFill>
            </a:endParaRPr>
          </a:p>
          <a:p>
            <a:pPr algn="ctr"/>
            <a:r>
              <a:rPr lang="it-IT" sz="2400" dirty="0">
                <a:solidFill>
                  <a:schemeClr val="tx1"/>
                </a:solidFill>
              </a:rPr>
              <a:t>CRITICITA’</a:t>
            </a:r>
          </a:p>
          <a:p>
            <a:pPr algn="just"/>
            <a:r>
              <a:rPr lang="it-IT" sz="2400" dirty="0">
                <a:solidFill>
                  <a:schemeClr val="tx1"/>
                </a:solidFill>
              </a:rPr>
              <a:t>- MANCANZA DI POTERI EFFETTIVI E CONCRETI</a:t>
            </a:r>
          </a:p>
          <a:p>
            <a:pPr algn="just"/>
            <a:r>
              <a:rPr lang="it-IT" sz="2400" dirty="0">
                <a:solidFill>
                  <a:schemeClr val="tx1"/>
                </a:solidFill>
              </a:rPr>
              <a:t>- MANCANZA DI ORGANIZZAZIONE GERARCHICA TRA SOCIETA’ E FEDERAZIONE</a:t>
            </a:r>
          </a:p>
          <a:p>
            <a:pPr algn="just"/>
            <a:r>
              <a:rPr lang="it-IT" sz="2400" dirty="0">
                <a:solidFill>
                  <a:schemeClr val="tx1"/>
                </a:solidFill>
              </a:rPr>
              <a:t>- RISCHIO SOPRA/SOTTO VALUTAZIONE DELLE SITUAZIONI (gli incaricati non sono persone con necessaria formazione in campo di indagini)</a:t>
            </a:r>
          </a:p>
          <a:p>
            <a:pPr algn="just"/>
            <a:r>
              <a:rPr lang="it-IT" sz="2400" dirty="0">
                <a:solidFill>
                  <a:schemeClr val="tx1"/>
                </a:solidFill>
              </a:rPr>
              <a:t>RISCHIO AUMENTO COSTI PER LE SOCIETA’ (sarebbe auspicabile un responsabile esterno MA che deve conoscere la società</a:t>
            </a:r>
            <a:r>
              <a:rPr lang="it-IT" sz="2400" dirty="0" smtClean="0">
                <a:solidFill>
                  <a:schemeClr val="tx1"/>
                </a:solidFill>
              </a:rPr>
              <a:t>)</a:t>
            </a:r>
          </a:p>
          <a:p>
            <a:pPr algn="just"/>
            <a:r>
              <a:rPr lang="it-IT" sz="2400" dirty="0" smtClean="0">
                <a:solidFill>
                  <a:schemeClr val="tx1"/>
                </a:solidFill>
              </a:rPr>
              <a:t>- </a:t>
            </a:r>
            <a:r>
              <a:rPr lang="it-IT" sz="2400" dirty="0">
                <a:solidFill>
                  <a:schemeClr val="tx1"/>
                </a:solidFill>
              </a:rPr>
              <a:t>SANZIONI DISCIPLINARI DEL TRIBUNALE SPORTIVO ? </a:t>
            </a:r>
            <a:r>
              <a:rPr lang="it-IT" sz="2400" dirty="0">
                <a:solidFill>
                  <a:schemeClr val="tx1"/>
                </a:solidFill>
              </a:rPr>
              <a:t>Cosa accade se il </a:t>
            </a:r>
            <a:r>
              <a:rPr lang="it-IT" sz="2400" dirty="0" err="1">
                <a:solidFill>
                  <a:schemeClr val="tx1"/>
                </a:solidFill>
              </a:rPr>
              <a:t>safeguarding</a:t>
            </a:r>
            <a:r>
              <a:rPr lang="it-IT" sz="2400" dirty="0">
                <a:solidFill>
                  <a:schemeClr val="tx1"/>
                </a:solidFill>
              </a:rPr>
              <a:t> societario non valorizza una segnalazione e quello federale si ?</a:t>
            </a:r>
          </a:p>
          <a:p>
            <a:pPr algn="just"/>
            <a:r>
              <a:rPr lang="it-IT" sz="4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it-IT" sz="16600" dirty="0">
              <a:solidFill>
                <a:schemeClr val="tx1"/>
              </a:solidFill>
            </a:endParaRPr>
          </a:p>
        </p:txBody>
      </p:sp>
      <p:pic>
        <p:nvPicPr>
          <p:cNvPr id="1026" name="Immagine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850" y="815975"/>
            <a:ext cx="2138363" cy="401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14312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81000" y="1117600"/>
            <a:ext cx="11480800" cy="5130799"/>
          </a:xfrm>
        </p:spPr>
        <p:txBody>
          <a:bodyPr/>
          <a:lstStyle/>
          <a:p>
            <a:pPr marL="0" indent="0" algn="ctr">
              <a:buNone/>
            </a:pPr>
            <a:r>
              <a:rPr lang="it-IT" dirty="0" smtClean="0"/>
              <a:t>CRITICITA’</a:t>
            </a:r>
          </a:p>
          <a:p>
            <a:pPr marL="0" indent="0" algn="just">
              <a:buNone/>
            </a:pPr>
            <a:r>
              <a:rPr lang="it-IT" dirty="0" smtClean="0"/>
              <a:t>- MANCANZA DI POTERI EFFETTIVI E CONCRETI</a:t>
            </a:r>
          </a:p>
          <a:p>
            <a:pPr marL="0" indent="0" algn="just">
              <a:buNone/>
            </a:pPr>
            <a:r>
              <a:rPr lang="it-IT" dirty="0" smtClean="0"/>
              <a:t>- MANCANZA DI ORGANIZZAZIONE GERARCHICA TRA SOCIETA’ E FEDERAZIONE</a:t>
            </a:r>
          </a:p>
          <a:p>
            <a:pPr marL="0" indent="0" algn="just">
              <a:buNone/>
            </a:pPr>
            <a:r>
              <a:rPr lang="it-IT" dirty="0" smtClean="0"/>
              <a:t>- RISCHIO SOPRA/SOTTO VALUTAZIONE DELLE SITUAZIONI (gli incaricati non sono persone con necessaria formazione in campo di indagini)</a:t>
            </a:r>
          </a:p>
          <a:p>
            <a:pPr marL="0" indent="0" algn="just">
              <a:buNone/>
            </a:pPr>
            <a:r>
              <a:rPr lang="it-IT" dirty="0" smtClean="0"/>
              <a:t>RISCHIO AUMENTO COSTI PER LE SOCIETA’ (sarebbe auspicabile un responsabile esterno MA che deve conoscere la società)</a:t>
            </a:r>
          </a:p>
          <a:p>
            <a:pPr marL="0" indent="0" algn="just">
              <a:buNone/>
            </a:pPr>
            <a:r>
              <a:rPr lang="it-IT" dirty="0" smtClean="0"/>
              <a:t>- SANZIONI DISCIPLINARI DEL TRIBUNALE SPORTIVO ? Cosa accade se il </a:t>
            </a:r>
            <a:r>
              <a:rPr lang="it-IT" dirty="0" err="1" smtClean="0"/>
              <a:t>safeguarding</a:t>
            </a:r>
            <a:r>
              <a:rPr lang="it-IT" dirty="0" smtClean="0"/>
              <a:t> societario non valorizza una segnalazione e quello federale si ?</a:t>
            </a: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661782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2095500" y="1935163"/>
            <a:ext cx="9144000" cy="2387600"/>
          </a:xfrm>
        </p:spPr>
        <p:txBody>
          <a:bodyPr/>
          <a:lstStyle/>
          <a:p>
            <a:endParaRPr lang="it-IT" dirty="0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266700" y="1524000"/>
            <a:ext cx="11658600" cy="4978400"/>
          </a:xfrm>
        </p:spPr>
        <p:txBody>
          <a:bodyPr>
            <a:normAutofit/>
          </a:bodyPr>
          <a:lstStyle/>
          <a:p>
            <a:pPr algn="just"/>
            <a:endParaRPr lang="it-IT" sz="3600" dirty="0" smtClean="0">
              <a:solidFill>
                <a:schemeClr val="tx1"/>
              </a:solidFill>
            </a:endParaRPr>
          </a:p>
          <a:p>
            <a:pPr algn="just"/>
            <a:r>
              <a:rPr lang="it-IT" sz="2400" dirty="0" smtClean="0">
                <a:solidFill>
                  <a:schemeClr val="tx1"/>
                </a:solidFill>
              </a:rPr>
              <a:t>ERA PREFERIBILE ORGANIZZARE UN SISTEMA DI SALVAGUARDIA COINVOLGENTO I VARI LIVELLI DELL’ORGANIZAZIONE FEDEALE INVECE CHE LE SOCIETA’ CON PROPRI INCARICATI ?</a:t>
            </a:r>
          </a:p>
          <a:p>
            <a:pPr algn="just"/>
            <a:endParaRPr lang="it-IT" sz="2400" dirty="0">
              <a:solidFill>
                <a:schemeClr val="tx1"/>
              </a:solidFill>
            </a:endParaRPr>
          </a:p>
          <a:p>
            <a:pPr algn="just"/>
            <a:r>
              <a:rPr lang="it-IT" sz="2400" dirty="0" smtClean="0">
                <a:solidFill>
                  <a:schemeClr val="tx1"/>
                </a:solidFill>
              </a:rPr>
              <a:t>LA </a:t>
            </a:r>
            <a:r>
              <a:rPr lang="it-IT" sz="2400" dirty="0">
                <a:solidFill>
                  <a:schemeClr val="tx1"/>
                </a:solidFill>
              </a:rPr>
              <a:t>MAGGIOR PARTE DEI COMPORTAMENTI INDICATI </a:t>
            </a:r>
            <a:r>
              <a:rPr lang="it-IT" sz="2400" dirty="0" smtClean="0">
                <a:solidFill>
                  <a:schemeClr val="tx1"/>
                </a:solidFill>
              </a:rPr>
              <a:t>INTEGRA </a:t>
            </a:r>
            <a:r>
              <a:rPr lang="it-IT" sz="2400" dirty="0">
                <a:solidFill>
                  <a:schemeClr val="tx1"/>
                </a:solidFill>
              </a:rPr>
              <a:t>SPESSO GLI ESTREMI DI UN </a:t>
            </a:r>
            <a:r>
              <a:rPr lang="it-IT" sz="2400" dirty="0" smtClean="0">
                <a:solidFill>
                  <a:schemeClr val="tx1"/>
                </a:solidFill>
              </a:rPr>
              <a:t>REATO: ruolo del </a:t>
            </a:r>
            <a:r>
              <a:rPr lang="it-IT" sz="2400" dirty="0" err="1" smtClean="0">
                <a:solidFill>
                  <a:schemeClr val="tx1"/>
                </a:solidFill>
              </a:rPr>
              <a:t>safeguarding</a:t>
            </a:r>
            <a:r>
              <a:rPr lang="it-IT" sz="2400" dirty="0" smtClean="0">
                <a:solidFill>
                  <a:schemeClr val="tx1"/>
                </a:solidFill>
              </a:rPr>
              <a:t> del tutto trascurabile</a:t>
            </a:r>
            <a:endParaRPr lang="it-IT" sz="2400" dirty="0">
              <a:solidFill>
                <a:schemeClr val="tx1"/>
              </a:solidFill>
            </a:endParaRPr>
          </a:p>
          <a:p>
            <a:pPr algn="just"/>
            <a:endParaRPr lang="it-IT" sz="2400" dirty="0">
              <a:solidFill>
                <a:schemeClr val="tx1"/>
              </a:solidFill>
            </a:endParaRPr>
          </a:p>
          <a:p>
            <a:pPr algn="just"/>
            <a:r>
              <a:rPr lang="it-IT" sz="4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it-IT" sz="16600" dirty="0">
              <a:solidFill>
                <a:schemeClr val="tx1"/>
              </a:solidFill>
            </a:endParaRPr>
          </a:p>
        </p:txBody>
      </p:sp>
      <p:pic>
        <p:nvPicPr>
          <p:cNvPr id="1026" name="Immagine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850" y="815975"/>
            <a:ext cx="2138363" cy="401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80602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2095500" y="1935163"/>
            <a:ext cx="9144000" cy="2387600"/>
          </a:xfrm>
        </p:spPr>
        <p:txBody>
          <a:bodyPr/>
          <a:lstStyle/>
          <a:p>
            <a:endParaRPr lang="it-IT" dirty="0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266700" y="2362200"/>
            <a:ext cx="11658600" cy="4140200"/>
          </a:xfrm>
        </p:spPr>
        <p:txBody>
          <a:bodyPr>
            <a:normAutofit/>
          </a:bodyPr>
          <a:lstStyle/>
          <a:p>
            <a:endParaRPr lang="it-IT" dirty="0" smtClean="0"/>
          </a:p>
          <a:p>
            <a:pPr algn="ctr"/>
            <a:r>
              <a:rPr lang="it-IT" sz="4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FINE</a:t>
            </a:r>
            <a:endParaRPr lang="it-IT" sz="4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it-IT" sz="3200" dirty="0">
              <a:solidFill>
                <a:schemeClr val="tx1"/>
              </a:solidFill>
            </a:endParaRPr>
          </a:p>
          <a:p>
            <a:pPr algn="ctr"/>
            <a:r>
              <a:rPr lang="it-IT" sz="3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it-IT" sz="8800" dirty="0">
              <a:solidFill>
                <a:schemeClr val="tx1"/>
              </a:solidFill>
            </a:endParaRPr>
          </a:p>
        </p:txBody>
      </p:sp>
      <p:pic>
        <p:nvPicPr>
          <p:cNvPr id="1026" name="Immagine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850" y="815975"/>
            <a:ext cx="2138363" cy="401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Bob Marley - One Love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35119.9375"/>
                  <p14:fade out="350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15700" y="612250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5321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863600" y="1935162"/>
            <a:ext cx="10375900" cy="4122737"/>
          </a:xfrm>
        </p:spPr>
        <p:txBody>
          <a:bodyPr/>
          <a:lstStyle/>
          <a:p>
            <a:pPr algn="just"/>
            <a:r>
              <a:rPr lang="it-IT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Le società adottano linee guida e codici di comportamento per la regolamentazione dei rapporti tra tutti i tesserati, finalizzate a assicurare trattamenti non discriminatori</a:t>
            </a:r>
            <a:endParaRPr lang="it-IT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266700" y="1549400"/>
            <a:ext cx="11658600" cy="5130800"/>
          </a:xfrm>
        </p:spPr>
        <p:txBody>
          <a:bodyPr/>
          <a:lstStyle/>
          <a:p>
            <a:endParaRPr lang="it-IT" dirty="0" smtClean="0"/>
          </a:p>
          <a:p>
            <a:endParaRPr lang="it-IT" dirty="0"/>
          </a:p>
          <a:p>
            <a:endParaRPr lang="it-IT" dirty="0" smtClean="0"/>
          </a:p>
          <a:p>
            <a:endParaRPr lang="it-IT" dirty="0" smtClean="0"/>
          </a:p>
        </p:txBody>
      </p:sp>
      <p:pic>
        <p:nvPicPr>
          <p:cNvPr id="1026" name="Immagine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850" y="815975"/>
            <a:ext cx="2138363" cy="401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1328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863600" y="1935163"/>
            <a:ext cx="10375900" cy="3299446"/>
          </a:xfrm>
        </p:spPr>
        <p:txBody>
          <a:bodyPr/>
          <a:lstStyle/>
          <a:p>
            <a:pPr algn="just"/>
            <a:r>
              <a:rPr lang="it-IT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INTRODUZIONE DELLA FIGURA DEL</a:t>
            </a:r>
            <a:br>
              <a:rPr lang="it-IT" sz="40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it-IT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SAFEGUARDING</a:t>
            </a:r>
            <a:br>
              <a:rPr lang="it-IT" sz="40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it-IT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it-IT" sz="40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it-IT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sia a livello societario sia a livello federale (</a:t>
            </a:r>
            <a:r>
              <a:rPr lang="it-IT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safeguarding</a:t>
            </a:r>
            <a:r>
              <a:rPr lang="it-IT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office)</a:t>
            </a:r>
            <a:endParaRPr lang="it-IT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266700" y="1549400"/>
            <a:ext cx="11658600" cy="5130800"/>
          </a:xfrm>
        </p:spPr>
        <p:txBody>
          <a:bodyPr/>
          <a:lstStyle/>
          <a:p>
            <a:endParaRPr lang="it-IT" dirty="0" smtClean="0"/>
          </a:p>
          <a:p>
            <a:endParaRPr lang="it-IT" dirty="0"/>
          </a:p>
          <a:p>
            <a:endParaRPr lang="it-IT" dirty="0" smtClean="0"/>
          </a:p>
          <a:p>
            <a:endParaRPr lang="it-IT" dirty="0" smtClean="0"/>
          </a:p>
        </p:txBody>
      </p:sp>
      <p:pic>
        <p:nvPicPr>
          <p:cNvPr id="1026" name="Immagine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850" y="815975"/>
            <a:ext cx="2138363" cy="401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48203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2095500" y="1935163"/>
            <a:ext cx="9144000" cy="2387600"/>
          </a:xfrm>
        </p:spPr>
        <p:txBody>
          <a:bodyPr/>
          <a:lstStyle/>
          <a:p>
            <a:endParaRPr lang="it-IT" dirty="0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266700" y="1549400"/>
            <a:ext cx="11658600" cy="5130800"/>
          </a:xfrm>
        </p:spPr>
        <p:txBody>
          <a:bodyPr/>
          <a:lstStyle/>
          <a:p>
            <a:endParaRPr lang="it-IT" dirty="0" smtClean="0"/>
          </a:p>
          <a:p>
            <a:endParaRPr lang="it-IT" dirty="0"/>
          </a:p>
          <a:p>
            <a:endParaRPr lang="it-IT" dirty="0" smtClean="0"/>
          </a:p>
          <a:p>
            <a:endParaRPr lang="it-IT" dirty="0" smtClean="0"/>
          </a:p>
          <a:p>
            <a:pPr algn="just"/>
            <a:r>
              <a:rPr lang="it-IT" sz="3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adotta </a:t>
            </a:r>
            <a:r>
              <a:rPr lang="it-IT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 opportune iniziative per </a:t>
            </a:r>
            <a:r>
              <a:rPr lang="it-IT" sz="3200" u="sng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prevenire e contrastare</a:t>
            </a:r>
            <a:r>
              <a:rPr lang="it-IT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ogni forma di abuso, violenza e discriminazione ai danni dei tesserati e delle tesserate </a:t>
            </a:r>
            <a:endParaRPr lang="it-IT" sz="8800" dirty="0"/>
          </a:p>
        </p:txBody>
      </p:sp>
      <p:pic>
        <p:nvPicPr>
          <p:cNvPr id="1026" name="Immagine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850" y="815975"/>
            <a:ext cx="2138363" cy="401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21474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577850" y="1397000"/>
            <a:ext cx="10661650" cy="3860799"/>
          </a:xfrm>
        </p:spPr>
        <p:txBody>
          <a:bodyPr/>
          <a:lstStyle/>
          <a:p>
            <a:pPr algn="just"/>
            <a:r>
              <a:rPr lang="it-IT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Riceve </a:t>
            </a:r>
            <a:r>
              <a:rPr lang="it-IT" sz="4400" dirty="0">
                <a:latin typeface="Arial" panose="020B0604020202020204" pitchFamily="34" charset="0"/>
                <a:cs typeface="Arial" panose="020B0604020202020204" pitchFamily="34" charset="0"/>
              </a:rPr>
              <a:t>segnalazioni </a:t>
            </a:r>
            <a:r>
              <a:rPr lang="it-IT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da </a:t>
            </a:r>
            <a:r>
              <a:rPr lang="it-IT" sz="4400" dirty="0">
                <a:latin typeface="Arial" panose="020B0604020202020204" pitchFamily="34" charset="0"/>
                <a:cs typeface="Arial" panose="020B0604020202020204" pitchFamily="34" charset="0"/>
              </a:rPr>
              <a:t>coloro che vengono a conoscenza o subiscono direttamente comportamenti rilevanti, anche assicurando l’anonimato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266700" y="1549400"/>
            <a:ext cx="11658600" cy="5130800"/>
          </a:xfrm>
        </p:spPr>
        <p:txBody>
          <a:bodyPr/>
          <a:lstStyle/>
          <a:p>
            <a:endParaRPr lang="it-IT" dirty="0" smtClean="0"/>
          </a:p>
          <a:p>
            <a:endParaRPr lang="it-IT" dirty="0"/>
          </a:p>
          <a:p>
            <a:endParaRPr lang="it-IT" dirty="0" smtClean="0"/>
          </a:p>
          <a:p>
            <a:endParaRPr lang="it-IT" dirty="0" smtClean="0"/>
          </a:p>
        </p:txBody>
      </p:sp>
      <p:pic>
        <p:nvPicPr>
          <p:cNvPr id="1026" name="Immagine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850" y="815975"/>
            <a:ext cx="2138363" cy="401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54103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155700" y="2921000"/>
            <a:ext cx="9652000" cy="2387600"/>
          </a:xfrm>
        </p:spPr>
        <p:txBody>
          <a:bodyPr/>
          <a:lstStyle/>
          <a:p>
            <a:pPr algn="just"/>
            <a:r>
              <a:rPr lang="it-IT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Verifica la fondatezza della segnalazione e in caso di comportamento discriminatorio è tenuto a avvisare il </a:t>
            </a:r>
            <a:r>
              <a:rPr lang="it-IT" sz="4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safeguarding</a:t>
            </a:r>
            <a:r>
              <a:rPr lang="it-IT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 office della FIPAV</a:t>
            </a:r>
            <a:endParaRPr lang="it-IT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266700" y="1549400"/>
            <a:ext cx="11658600" cy="5130800"/>
          </a:xfrm>
        </p:spPr>
        <p:txBody>
          <a:bodyPr/>
          <a:lstStyle/>
          <a:p>
            <a:endParaRPr lang="it-IT" dirty="0" smtClean="0"/>
          </a:p>
          <a:p>
            <a:endParaRPr lang="it-IT" dirty="0"/>
          </a:p>
          <a:p>
            <a:endParaRPr lang="it-IT" dirty="0" smtClean="0"/>
          </a:p>
          <a:p>
            <a:endParaRPr lang="it-IT" dirty="0" smtClean="0"/>
          </a:p>
        </p:txBody>
      </p:sp>
      <p:pic>
        <p:nvPicPr>
          <p:cNvPr id="1026" name="Immagine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850" y="815975"/>
            <a:ext cx="2138363" cy="401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16090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e">
  <a:themeElements>
    <a:clrScheme name="Blu">
      <a:dk1>
        <a:sysClr val="windowText" lastClr="000000"/>
      </a:dk1>
      <a:lt1>
        <a:sysClr val="window" lastClr="FFFFFF"/>
      </a:lt1>
      <a:dk2>
        <a:srgbClr val="17406D"/>
      </a:dk2>
      <a:lt2>
        <a:srgbClr val="DBEF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Ione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e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323</TotalTime>
  <Words>1854</Words>
  <Application>Microsoft Office PowerPoint</Application>
  <PresentationFormat>Widescreen</PresentationFormat>
  <Paragraphs>232</Paragraphs>
  <Slides>43</Slides>
  <Notes>0</Notes>
  <HiddenSlides>0</HiddenSlides>
  <MMClips>5</MMClips>
  <ScaleCrop>false</ScaleCrop>
  <HeadingPairs>
    <vt:vector size="6" baseType="variant">
      <vt:variant>
        <vt:lpstr>Caratteri utilizzati</vt:lpstr>
      </vt:variant>
      <vt:variant>
        <vt:i4>4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43</vt:i4>
      </vt:variant>
    </vt:vector>
  </HeadingPairs>
  <TitlesOfParts>
    <vt:vector size="48" baseType="lpstr">
      <vt:lpstr>Arial</vt:lpstr>
      <vt:lpstr>Calibri</vt:lpstr>
      <vt:lpstr>Century Gothic</vt:lpstr>
      <vt:lpstr>Wingdings 3</vt:lpstr>
      <vt:lpstr>Ione</vt:lpstr>
      <vt:lpstr>Presentazione standard di PowerPoint</vt:lpstr>
      <vt:lpstr>    Codice delle pari opportunita'  tra uomo e donna  (Decreto legislativo 11 aprile 2006, n.198)</vt:lpstr>
      <vt:lpstr>Presentazione standard di PowerPoint</vt:lpstr>
      <vt:lpstr>Complesso di norme e buone pratiche che garantisce il diritto fondamentale di tutti i tesserati di essere trattati con rispetto e dignità nonché di essere tutelati da ogni forma di abuso, molestia, violenza di genere e da ogni altra condizione di discriminazione, indipendentemente da etnia, convinzioni personali, disabilità, età, identità di genere, orientamento sessuale, lingua, opinione politica, religione, condizione patrimoniale, di nascita, fisica, intellettiva, relazionale o sportiva</vt:lpstr>
      <vt:lpstr>Le società adottano linee guida e codici di comportamento per la regolamentazione dei rapporti tra tutti i tesserati, finalizzate a assicurare trattamenti non discriminatori</vt:lpstr>
      <vt:lpstr>INTRODUZIONE DELLA FIGURA DEL SAFEGUARDING  sia a livello societario sia a livello federale (safeguarding office)</vt:lpstr>
      <vt:lpstr>Presentazione standard di PowerPoint</vt:lpstr>
      <vt:lpstr>Riceve segnalazioni da coloro che vengono a conoscenza o subiscono direttamente comportamenti rilevanti, anche assicurando l’anonimato</vt:lpstr>
      <vt:lpstr>Verifica la fondatezza della segnalazione e in caso di comportamento discriminatorio è tenuto a avvisare il safeguarding office della FIPAV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Utente</dc:creator>
  <cp:lastModifiedBy>Utente</cp:lastModifiedBy>
  <cp:revision>40</cp:revision>
  <dcterms:created xsi:type="dcterms:W3CDTF">2024-08-27T13:40:01Z</dcterms:created>
  <dcterms:modified xsi:type="dcterms:W3CDTF">2024-11-26T15:47:51Z</dcterms:modified>
</cp:coreProperties>
</file>